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9"/>
  </p:notesMasterIdLst>
  <p:handoutMasterIdLst>
    <p:handoutMasterId r:id="rId90"/>
  </p:handoutMasterIdLst>
  <p:sldIdLst>
    <p:sldId id="599" r:id="rId70"/>
    <p:sldId id="615" r:id="rId71"/>
    <p:sldId id="627" r:id="rId72"/>
    <p:sldId id="620" r:id="rId73"/>
    <p:sldId id="622" r:id="rId74"/>
    <p:sldId id="642" r:id="rId75"/>
    <p:sldId id="623" r:id="rId76"/>
    <p:sldId id="624" r:id="rId77"/>
    <p:sldId id="629" r:id="rId78"/>
    <p:sldId id="641" r:id="rId79"/>
    <p:sldId id="626" r:id="rId80"/>
    <p:sldId id="625" r:id="rId81"/>
    <p:sldId id="634" r:id="rId82"/>
    <p:sldId id="643" r:id="rId83"/>
    <p:sldId id="637" r:id="rId84"/>
    <p:sldId id="639" r:id="rId85"/>
    <p:sldId id="638" r:id="rId86"/>
    <p:sldId id="640" r:id="rId87"/>
    <p:sldId id="604"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F5F1CCF-C14C-AF41-B89D-C271BDDF486B}">
          <p14:sldIdLst>
            <p14:sldId id="599"/>
            <p14:sldId id="615"/>
            <p14:sldId id="627"/>
            <p14:sldId id="620"/>
            <p14:sldId id="622"/>
            <p14:sldId id="642"/>
            <p14:sldId id="623"/>
            <p14:sldId id="624"/>
            <p14:sldId id="629"/>
            <p14:sldId id="641"/>
            <p14:sldId id="626"/>
            <p14:sldId id="625"/>
            <p14:sldId id="634"/>
            <p14:sldId id="643"/>
            <p14:sldId id="637"/>
            <p14:sldId id="639"/>
            <p14:sldId id="638"/>
            <p14:sldId id="640"/>
            <p14:sldId id="604"/>
          </p14:sldIdLst>
        </p14:section>
      </p14:sectionLst>
    </p:ext>
    <p:ext uri="{EFAFB233-063F-42B5-8137-9DF3F51BA10A}">
      <p15:sldGuideLst xmlns=""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ADDD"/>
    <a:srgbClr val="388AFF"/>
    <a:srgbClr val="03F0FF"/>
    <a:srgbClr val="E0F4FE"/>
    <a:srgbClr val="0073B4"/>
    <a:srgbClr val="438EB7"/>
    <a:srgbClr val="00B9F2"/>
    <a:srgbClr val="007AC2"/>
    <a:srgbClr val="C0E8FF"/>
    <a:srgbClr val="C8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14" autoAdjust="0"/>
    <p:restoredTop sz="83756" autoAdjust="0"/>
  </p:normalViewPr>
  <p:slideViewPr>
    <p:cSldViewPr snapToGrid="0" snapToObjects="1" showGuides="1">
      <p:cViewPr varScale="1">
        <p:scale>
          <a:sx n="90" d="100"/>
          <a:sy n="90" d="100"/>
        </p:scale>
        <p:origin x="-1168" y="-10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handoutMaster" Target="handoutMasters/handout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3/10/16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[KRISTIAN]</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668987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difference,</a:t>
            </a:r>
            <a:r>
              <a:rPr lang="en-GB" baseline="0" dirty="0" smtClean="0"/>
              <a:t> is that the Geometry Engine is client side, all the operations are running in the browser. This means that you can give a very different user experience to your users, and it opens up a wide range of apps that aren’t possible.</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620010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Purpose of DEMO, is cool</a:t>
            </a:r>
            <a:r>
              <a:rPr lang="en-GB" baseline="0" dirty="0" smtClean="0"/>
              <a:t> demo, showing on the fly, splitting, cutting, area </a:t>
            </a:r>
            <a:r>
              <a:rPr lang="en-GB" baseline="0" dirty="0" err="1" smtClean="0"/>
              <a:t>etc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480299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 Meeting Notes (3/10/16 13:20) -----</a:t>
            </a:r>
          </a:p>
          <a:p>
            <a:r>
              <a:rPr lang="en-GB" dirty="0"/>
              <a:t>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2930734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2689823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223687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384535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[KRISTIAN]</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661460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42633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64186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talk, we are</a:t>
            </a:r>
            <a:r>
              <a:rPr lang="en-GB" baseline="0" dirty="0" smtClean="0"/>
              <a:t> going to give an overview of the ArcGIS </a:t>
            </a:r>
            <a:r>
              <a:rPr lang="en-GB" baseline="0" dirty="0" err="1" smtClean="0"/>
              <a:t>Javascript</a:t>
            </a:r>
            <a:r>
              <a:rPr lang="en-GB" baseline="0" dirty="0" smtClean="0"/>
              <a:t> APIs geometry Engine.</a:t>
            </a:r>
          </a:p>
          <a:p>
            <a:endParaRPr lang="en-GB" baseline="0" dirty="0" smtClean="0"/>
          </a:p>
          <a:p>
            <a:r>
              <a:rPr lang="en-GB" baseline="0" dirty="0" smtClean="0"/>
              <a:t>This engine was incorporated into the API last year, and provides a lot of scope for making certain types of applications much more interactive.</a:t>
            </a:r>
          </a:p>
          <a:p>
            <a:endParaRPr lang="en-GB" baseline="0" dirty="0" smtClean="0"/>
          </a:p>
          <a:p>
            <a:r>
              <a:rPr lang="en-GB" baseline="0" dirty="0" smtClean="0"/>
              <a:t>We are going to through the type of operations that exist in the Geometry Engine, then look at how to actually make calls to the geometry engine, before finally looking at why you may want to use it, and when not to use it.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397406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Geometry…. Points, Lines, Polygons,</a:t>
            </a:r>
            <a:r>
              <a:rPr lang="en-GB" baseline="0" dirty="0" smtClean="0"/>
              <a:t> Multi Points.</a:t>
            </a:r>
          </a:p>
          <a:p>
            <a:endParaRPr lang="en-GB" baseline="0" dirty="0" smtClean="0"/>
          </a:p>
          <a:p>
            <a:r>
              <a:rPr lang="en-GB" baseline="0" dirty="0" smtClean="0"/>
              <a:t>As we all know Geometry is fundamental to GIS.  Features on the ground are represented as geometric shapes, with real world coordinates.</a:t>
            </a:r>
          </a:p>
          <a:p>
            <a:endParaRPr lang="en-GB" baseline="0" dirty="0" smtClean="0"/>
          </a:p>
          <a:p>
            <a:r>
              <a:rPr lang="en-GB" baseline="0" dirty="0" smtClean="0"/>
              <a:t>The relationships between these shapes is how spatial analysis works. Understanding whether geometries overlap, what the intersection between shapes are, the distance between features.</a:t>
            </a:r>
          </a:p>
          <a:p>
            <a:endParaRPr lang="en-GB" baseline="0" dirty="0" smtClean="0"/>
          </a:p>
          <a:p>
            <a:r>
              <a:rPr lang="en-GB" baseline="0" dirty="0" smtClean="0"/>
              <a:t>The geometry engine in the </a:t>
            </a:r>
            <a:r>
              <a:rPr lang="en-GB" baseline="0" dirty="0" err="1" smtClean="0"/>
              <a:t>Javascript</a:t>
            </a:r>
            <a:r>
              <a:rPr lang="en-GB" baseline="0" dirty="0" smtClean="0"/>
              <a:t> API, allows you to do these types of operations in your web apps, running in the browser.</a:t>
            </a:r>
          </a:p>
          <a:p>
            <a:endParaRPr lang="en-GB" baseline="0" dirty="0" smtClean="0"/>
          </a:p>
          <a:p>
            <a:r>
              <a:rPr lang="en-GB" baseline="0" dirty="0" smtClean="0"/>
              <a:t>So what kind of operations can you do?</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419894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lots of</a:t>
            </a:r>
            <a:r>
              <a:rPr lang="en-GB" baseline="0" dirty="0" smtClean="0"/>
              <a:t> methods in the </a:t>
            </a:r>
            <a:r>
              <a:rPr lang="en-GB" baseline="0" dirty="0" err="1" smtClean="0"/>
              <a:t>GeometryEngine</a:t>
            </a:r>
            <a:r>
              <a:rPr lang="en-GB" baseline="0" dirty="0" smtClean="0"/>
              <a:t>.  Possibly the most useful, are the relationship tests you can do with the Geometry Engine.</a:t>
            </a:r>
          </a:p>
          <a:p>
            <a:endParaRPr lang="en-GB" baseline="0" dirty="0" smtClean="0"/>
          </a:p>
          <a:p>
            <a:r>
              <a:rPr lang="en-GB" baseline="0" dirty="0" smtClean="0"/>
              <a:t>These relationship tests, will tell you whether geometries overlap each other, if they intersect each other, cross, touch, are equal, etc.</a:t>
            </a:r>
          </a:p>
          <a:p>
            <a:endParaRPr lang="en-GB" baseline="0" dirty="0" smtClean="0"/>
          </a:p>
          <a:p>
            <a:r>
              <a:rPr lang="en-GB" baseline="0" dirty="0" smtClean="0"/>
              <a:t>All of these operations, work with the Spatial Tolerance of the data. So this means that functions such as equal, will tell you if two shapes are the same, even if they are have very slight mathematical differences in coordinates, which are below the tolerance of the coordinate system.</a:t>
            </a:r>
          </a:p>
          <a:p>
            <a:endParaRPr lang="en-GB" baseline="0" dirty="0" smtClean="0"/>
          </a:p>
          <a:p>
            <a:r>
              <a:rPr lang="en-GB" baseline="0" dirty="0" smtClean="0"/>
              <a:t>If we look at a quick demo of those operations…</a:t>
            </a:r>
          </a:p>
          <a:p>
            <a:endParaRPr lang="en-GB" baseline="0" dirty="0" smtClean="0"/>
          </a:p>
          <a:p>
            <a:r>
              <a:rPr lang="en-GB" baseline="0" dirty="0" smtClean="0"/>
              <a:t>It is also worth noting, that these operations work across the different geometry types, so you can test whether a line crosses a polygon, or whether a line crosses another line.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97637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Understanding the relationships between geometries is useful, but very often in applications you need the actual intersection geometry between shapes, or you need to clip shapes, union shapes. These are typically used for overlay operations.</a:t>
            </a:r>
          </a:p>
          <a:p>
            <a:endParaRPr lang="en-GB" baseline="0" dirty="0" smtClean="0"/>
          </a:p>
          <a:p>
            <a:r>
              <a:rPr lang="en-GB" baseline="0" dirty="0" smtClean="0"/>
              <a:t>The geometry Engine, allows you to do this kind of operation as well.</a:t>
            </a:r>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361570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There</a:t>
            </a:r>
            <a:r>
              <a:rPr lang="en-GB" baseline="0" dirty="0" smtClean="0"/>
              <a:t> are also other kinds of operations… distances and measurements..  What is the distance between two points, or the length or area of a line.</a:t>
            </a:r>
          </a:p>
          <a:p>
            <a:endParaRPr lang="en-GB" baseline="0" dirty="0" smtClean="0"/>
          </a:p>
          <a:p>
            <a:r>
              <a:rPr lang="en-GB" baseline="0" dirty="0" smtClean="0"/>
              <a:t>The geometry Engine gives you the ability to calculate planar lengths and areas for features.</a:t>
            </a:r>
          </a:p>
          <a:p>
            <a:endParaRPr lang="en-GB" baseline="0" dirty="0" smtClean="0"/>
          </a:p>
          <a:p>
            <a:r>
              <a:rPr lang="en-GB" baseline="0" dirty="0" smtClean="0"/>
              <a:t>Also importantly, it gives you the ability to do </a:t>
            </a:r>
            <a:r>
              <a:rPr lang="en-GB" baseline="0" dirty="0" err="1" smtClean="0"/>
              <a:t>geodesicLengths</a:t>
            </a:r>
            <a:r>
              <a:rPr lang="en-GB" baseline="0" dirty="0" smtClean="0"/>
              <a:t> and geodesic areas. [If you are in </a:t>
            </a:r>
            <a:r>
              <a:rPr lang="en-GB" baseline="0" dirty="0" err="1" smtClean="0"/>
              <a:t>WebMercator</a:t>
            </a:r>
            <a:r>
              <a:rPr lang="en-GB" baseline="0" dirty="0" smtClean="0"/>
              <a:t>].. It is worth pointing out, that the geometry engine does not have projection engine. If you need to do projection you will need to use server side calls.</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273178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many</a:t>
            </a:r>
            <a:r>
              <a:rPr lang="en-GB" baseline="0" dirty="0" smtClean="0"/>
              <a:t> more methods in the geometry engine…</a:t>
            </a:r>
          </a:p>
          <a:p>
            <a:endParaRPr lang="en-GB" baseline="0" dirty="0" smtClean="0"/>
          </a:p>
          <a:p>
            <a:r>
              <a:rPr lang="en-GB" baseline="0" dirty="0" smtClean="0"/>
              <a:t>Buffering, and Geodesic Buffering allows you to grow and shrink geometries.</a:t>
            </a:r>
          </a:p>
          <a:p>
            <a:endParaRPr lang="en-GB" baseline="0" dirty="0" smtClean="0"/>
          </a:p>
          <a:p>
            <a:r>
              <a:rPr lang="en-GB" baseline="0" dirty="0" smtClean="0"/>
              <a:t>Generalize and Densify, allow you increase or reduce the number of vertices in your geometries.</a:t>
            </a:r>
          </a:p>
          <a:p>
            <a:endParaRPr lang="en-GB" baseline="0" dirty="0" smtClean="0"/>
          </a:p>
          <a:p>
            <a:r>
              <a:rPr lang="en-GB" baseline="0" dirty="0" err="1" smtClean="0"/>
              <a:t>IsSimple</a:t>
            </a:r>
            <a:r>
              <a:rPr lang="en-GB" baseline="0" dirty="0" smtClean="0"/>
              <a:t> and Simplify allow you to fix issues with your geometry, and make them legal. This allows you to fix geometry that is not topologically correct, say if it has self intersecting lines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11654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[DAVID]</a:t>
            </a:r>
          </a:p>
          <a:p>
            <a:endParaRPr lang="en-GB" dirty="0" smtClean="0"/>
          </a:p>
          <a:p>
            <a:r>
              <a:rPr lang="en-GB" dirty="0" smtClean="0"/>
              <a:t>I suspect some of you are thinking tha</a:t>
            </a:r>
            <a:r>
              <a:rPr lang="en-GB" baseline="0" dirty="0" smtClean="0"/>
              <a:t>t this is not new.  These operations have been possible with all the ESRI API’s for quite a while.</a:t>
            </a:r>
          </a:p>
          <a:p>
            <a:endParaRPr lang="en-GB" baseline="0" dirty="0" smtClean="0"/>
          </a:p>
          <a:p>
            <a:r>
              <a:rPr lang="en-GB" baseline="0" dirty="0" smtClean="0"/>
              <a:t>In the </a:t>
            </a:r>
            <a:r>
              <a:rPr lang="en-GB" baseline="0" dirty="0" err="1" smtClean="0"/>
              <a:t>Javascript</a:t>
            </a:r>
            <a:r>
              <a:rPr lang="en-GB" baseline="0" dirty="0" smtClean="0"/>
              <a:t> API, you have always been able to do these operations, just by calling the ESRI Geometry Service.</a:t>
            </a:r>
          </a:p>
          <a:p>
            <a:endParaRPr lang="en-GB" baseline="0" dirty="0" smtClean="0"/>
          </a:p>
          <a:p>
            <a:r>
              <a:rPr lang="en-GB" baseline="0" dirty="0" smtClean="0"/>
              <a:t>The </a:t>
            </a:r>
            <a:r>
              <a:rPr lang="en-GB" baseline="0" dirty="0" err="1" smtClean="0"/>
              <a:t>Javascript</a:t>
            </a:r>
            <a:r>
              <a:rPr lang="en-GB" baseline="0" dirty="0" smtClean="0"/>
              <a:t> API, has the </a:t>
            </a:r>
            <a:r>
              <a:rPr lang="en-GB" baseline="0" dirty="0" err="1" smtClean="0"/>
              <a:t>GeometryService</a:t>
            </a:r>
            <a:r>
              <a:rPr lang="en-GB" baseline="0" dirty="0" smtClean="0"/>
              <a:t> Task to do these exact type of operations and more!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21026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what is the difference…</a:t>
            </a:r>
          </a:p>
          <a:p>
            <a:endParaRPr lang="en-GB" dirty="0" smtClean="0"/>
          </a:p>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73084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smtClean="0"/>
              <a:t>Demo </a:t>
            </a:r>
            <a:r>
              <a:rPr kumimoji="0" lang="en-US" dirty="0"/>
              <a:t>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3/10/16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smtClean="0"/>
              <a:t>Click to Edit User Screens Title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smtClean="0"/>
              <a:t>BIG Word</a:t>
            </a:r>
            <a:endParaRPr lang="en-US" dirty="0"/>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smtClean="0"/>
              <a:t>Smaller word</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smtClean="0"/>
              <a:t>“Quote”</a:t>
            </a:r>
            <a:endParaRPr lang="en-US" dirty="0"/>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smtClean="0"/>
              <a:t>Name</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smtClean="0"/>
              <a:t>Click to Edit Master Title Style</a:t>
            </a:r>
            <a:endParaRPr lang="en-US" dirty="0"/>
          </a:p>
        </p:txBody>
      </p:sp>
      <p:sp>
        <p:nvSpPr>
          <p:cNvPr id="5" name="Content Placeholder 4"/>
          <p:cNvSpPr>
            <a:spLocks noGrp="1"/>
          </p:cNvSpPr>
          <p:nvPr>
            <p:ph sz="quarter" idx="10"/>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smtClean="0"/>
              <a:t>Click to Edit Master Title Style</a:t>
            </a:r>
            <a:endParaRPr lang="en-US" dirty="0"/>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smtClean="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smtClean="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3/10/16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smtClean="0"/>
              <a:t>Click to Edit Master Title Style</a:t>
            </a:r>
            <a:endParaRPr lang="en-US" dirty="0"/>
          </a:p>
        </p:txBody>
      </p:sp>
      <p:sp>
        <p:nvSpPr>
          <p:cNvPr id="9" name="Content Placeholder 21"/>
          <p:cNvSpPr>
            <a:spLocks noGrp="1"/>
          </p:cNvSpPr>
          <p:nvPr>
            <p:ph sz="quarter" idx="18"/>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smtClean="0"/>
              <a:t>Click to Edit Subtitle (optional)</a:t>
            </a:r>
            <a:endParaRPr lang="en-US" dirty="0"/>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smtClean="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3/10/16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3/10/16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3/10/16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Presenter</a:t>
            </a:r>
            <a:r>
              <a:rPr lang="en-US" dirty="0"/>
              <a:t>(s)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smtClean="0"/>
              <a:t>Click to Edit Section </a:t>
            </a:r>
            <a:r>
              <a:rPr kumimoji="0" lang="en-US" dirty="0"/>
              <a:t>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3/10/16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3/10/16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timing>
    <p:tnLst>
      <p:par>
        <p:cTn xmlns:p14="http://schemas.microsoft.com/office/powerpoint/2010/main" id="1" dur="indefinite" restart="never" nodeType="tmRoot"/>
      </p:par>
    </p:tnLst>
  </p:timing>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ekenes.github.io/esri-js-samples/ge-demo/requests.html" TargetMode="External"/><Relationship Id="rId4" Type="http://schemas.openxmlformats.org/officeDocument/2006/relationships/hyperlink" Target="http://ekenes.github.io/esri-js-samples/ge-gs/" TargetMode="External"/><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s://developers.arcgis.com/javascript/jsapi/esri.geometry.geometryengine-amd.html" TargetMode="External"/><Relationship Id="rId6" Type="http://schemas.openxmlformats.org/officeDocument/2006/relationships/hyperlink" Target="https://developers.arcgis.com/javascript/jsapi/esri.geometry.geometryengineasync-amd.html" TargetMode="External"/><Relationship Id="rId7" Type="http://schemas.openxmlformats.org/officeDocument/2006/relationships/hyperlink" Target="https://blogs.esri.com/esri/arcgis/2015/09/09/geometryengine-part-1-testing-spatial-relationships-and-editing/" TargetMode="External"/><Relationship Id="rId8" Type="http://schemas.openxmlformats.org/officeDocument/2006/relationships/hyperlink" Target="https://blogs.esri.com/esri/arcgis/2015/09/16/geometryengine-part-2-measurement/" TargetMode="External"/><Relationship Id="rId9" Type="http://schemas.openxmlformats.org/officeDocument/2006/relationships/hyperlink" Target="https://blogs.esri.com/esri/arcgis/2015/09/23/geometryengine-part-3-overlay-analysis/"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demo/"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hyperlink" Target="http://ekenes.github.io/esri-js-samples/ge-overlay/"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length/" TargetMode="External"/><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038475" y="3378109"/>
            <a:ext cx="8525773" cy="914400"/>
          </a:xfrm>
        </p:spPr>
        <p:txBody>
          <a:bodyPr/>
          <a:lstStyle/>
          <a:p>
            <a:r>
              <a:rPr lang="en-GB" sz="4400" dirty="0">
                <a:solidFill>
                  <a:schemeClr val="bg2">
                    <a:lumMod val="40000"/>
                    <a:lumOff val="60000"/>
                  </a:schemeClr>
                </a:solidFill>
                <a:cs typeface="AvenirNext LT Pro Demi"/>
              </a:rPr>
              <a:t>Building Interactive Web Apps </a:t>
            </a:r>
            <a:r>
              <a:rPr lang="en-GB" sz="4400" dirty="0" smtClean="0">
                <a:solidFill>
                  <a:schemeClr val="bg2">
                    <a:lumMod val="40000"/>
                    <a:lumOff val="60000"/>
                  </a:schemeClr>
                </a:solidFill>
                <a:cs typeface="AvenirNext LT Pro Demi"/>
              </a:rPr>
              <a:t/>
            </a:r>
            <a:br>
              <a:rPr lang="en-GB" sz="4400" dirty="0" smtClean="0">
                <a:solidFill>
                  <a:schemeClr val="bg2">
                    <a:lumMod val="40000"/>
                    <a:lumOff val="60000"/>
                  </a:schemeClr>
                </a:solidFill>
                <a:cs typeface="AvenirNext LT Pro Demi"/>
              </a:rPr>
            </a:br>
            <a:r>
              <a:rPr lang="en-GB" sz="4400" dirty="0" smtClean="0">
                <a:solidFill>
                  <a:schemeClr val="bg2">
                    <a:lumMod val="40000"/>
                    <a:lumOff val="60000"/>
                  </a:schemeClr>
                </a:solidFill>
                <a:cs typeface="AvenirNext LT Pro Demi"/>
              </a:rPr>
              <a:t>Using </a:t>
            </a:r>
            <a:r>
              <a:rPr lang="en-GB" sz="4400" dirty="0">
                <a:solidFill>
                  <a:schemeClr val="bg2">
                    <a:lumMod val="40000"/>
                    <a:lumOff val="60000"/>
                  </a:schemeClr>
                </a:solidFill>
                <a:cs typeface="AvenirNext LT Pro Demi"/>
              </a:rPr>
              <a:t>the </a:t>
            </a:r>
            <a:r>
              <a:rPr lang="en-GB" sz="4400" dirty="0" smtClean="0">
                <a:solidFill>
                  <a:schemeClr val="bg2">
                    <a:lumMod val="40000"/>
                    <a:lumOff val="60000"/>
                  </a:schemeClr>
                </a:solidFill>
                <a:cs typeface="AvenirNext LT Pro Demi"/>
              </a:rPr>
              <a:t>JavaScript </a:t>
            </a:r>
            <a:r>
              <a:rPr lang="en-GB" sz="4400" dirty="0">
                <a:solidFill>
                  <a:schemeClr val="bg2">
                    <a:lumMod val="40000"/>
                    <a:lumOff val="60000"/>
                  </a:schemeClr>
                </a:solidFill>
                <a:cs typeface="AvenirNext LT Pro Demi"/>
              </a:rPr>
              <a:t>API's </a:t>
            </a:r>
            <a:r>
              <a:rPr lang="en-GB" sz="4400" dirty="0" smtClean="0">
                <a:solidFill>
                  <a:schemeClr val="bg2">
                    <a:lumMod val="40000"/>
                    <a:lumOff val="60000"/>
                  </a:schemeClr>
                </a:solidFill>
                <a:cs typeface="AvenirNext LT Pro Demi"/>
              </a:rPr>
              <a:t/>
            </a:r>
            <a:br>
              <a:rPr lang="en-GB" sz="4400" dirty="0" smtClean="0">
                <a:solidFill>
                  <a:schemeClr val="bg2">
                    <a:lumMod val="40000"/>
                    <a:lumOff val="60000"/>
                  </a:schemeClr>
                </a:solidFill>
                <a:cs typeface="AvenirNext LT Pro Demi"/>
              </a:rPr>
            </a:br>
            <a:r>
              <a:rPr lang="en-GB" sz="4400" dirty="0" smtClean="0">
                <a:solidFill>
                  <a:schemeClr val="bg2">
                    <a:lumMod val="40000"/>
                    <a:lumOff val="60000"/>
                  </a:schemeClr>
                </a:solidFill>
                <a:cs typeface="AvenirNext LT Pro Demi"/>
              </a:rPr>
              <a:t>Geometry </a:t>
            </a:r>
            <a:r>
              <a:rPr lang="en-GB" sz="4400" dirty="0">
                <a:solidFill>
                  <a:schemeClr val="bg2">
                    <a:lumMod val="40000"/>
                    <a:lumOff val="60000"/>
                  </a:schemeClr>
                </a:solidFill>
                <a:cs typeface="AvenirNext LT Pro Demi"/>
              </a:rPr>
              <a:t>Engine</a:t>
            </a:r>
            <a:endParaRPr lang="en-US" sz="4400" dirty="0">
              <a:cs typeface="AvenirNext LT Pro Demi"/>
            </a:endParaRPr>
          </a:p>
        </p:txBody>
      </p:sp>
      <p:sp>
        <p:nvSpPr>
          <p:cNvPr id="5" name="Subtitle 4"/>
          <p:cNvSpPr>
            <a:spLocks noGrp="1"/>
          </p:cNvSpPr>
          <p:nvPr>
            <p:ph type="subTitle" idx="1"/>
          </p:nvPr>
        </p:nvSpPr>
        <p:spPr>
          <a:xfrm>
            <a:off x="1038475" y="4709801"/>
            <a:ext cx="8534401" cy="914400"/>
          </a:xfrm>
        </p:spPr>
        <p:txBody>
          <a:bodyPr/>
          <a:lstStyle/>
          <a:p>
            <a:r>
              <a:rPr lang="en-US" sz="2400" dirty="0" smtClean="0">
                <a:cs typeface="AvenirNext LT Pro Thin"/>
              </a:rPr>
              <a:t>Kristian Ekenes and David Bayer</a:t>
            </a:r>
            <a:endParaRPr lang="en-US" sz="2400" dirty="0">
              <a:cs typeface="AvenirNext LT Pro Thin"/>
            </a:endParaRPr>
          </a:p>
        </p:txBody>
      </p:sp>
      <p:cxnSp>
        <p:nvCxnSpPr>
          <p:cNvPr id="9" name="Straight Connector 8"/>
          <p:cNvCxnSpPr/>
          <p:nvPr/>
        </p:nvCxnSpPr>
        <p:spPr bwMode="auto">
          <a:xfrm>
            <a:off x="4739564" y="4515781"/>
            <a:ext cx="1031895" cy="0"/>
          </a:xfrm>
          <a:prstGeom prst="line">
            <a:avLst/>
          </a:prstGeom>
          <a:noFill/>
          <a:ln w="25400" cap="flat" cmpd="sng" algn="ctr">
            <a:solidFill>
              <a:srgbClr val="FFFFFF"/>
            </a:solidFill>
            <a:prstDash val="solid"/>
            <a:round/>
            <a:headEnd type="none" w="med" len="med"/>
            <a:tailEnd type="none" w="med" len="med"/>
          </a:ln>
          <a:effectLst/>
        </p:spPr>
      </p:cxnSp>
      <p:sp>
        <p:nvSpPr>
          <p:cNvPr id="14"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rgbClr val="27AAA2"/>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5"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rgbClr val="0070C0"/>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6" name="Title 1"/>
          <p:cNvSpPr txBox="1">
            <a:spLocks/>
          </p:cNvSpPr>
          <p:nvPr/>
        </p:nvSpPr>
        <p:spPr bwMode="white">
          <a:xfrm>
            <a:off x="93203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1500" b="0" i="0" u="none" strike="noStrike" kern="1200" cap="none" spc="0" normalizeH="0" baseline="0" noProof="0" dirty="0" smtClean="0">
                <a:ln>
                  <a:noFill/>
                </a:ln>
                <a:effectLst/>
                <a:uLnTx/>
                <a:uFillTx/>
                <a:latin typeface="Arial"/>
                <a:ea typeface="ＭＳ Ｐゴシック"/>
                <a:cs typeface="Arial"/>
              </a:rPr>
              <a:t>March 8–11, 2016 | Palm Springs, CA</a:t>
            </a:r>
            <a:endParaRPr kumimoji="0" lang="en-US" sz="1500" b="0" i="0" u="none" strike="noStrike" kern="1200" cap="none" spc="0" normalizeH="0" baseline="0" noProof="0" dirty="0">
              <a:ln>
                <a:noFill/>
              </a:ln>
              <a:effectLst/>
              <a:uLnTx/>
              <a:uFillTx/>
              <a:latin typeface="Arial"/>
              <a:ea typeface="ＭＳ Ｐゴシック"/>
              <a:cs typeface="Arial"/>
            </a:endParaRPr>
          </a:p>
        </p:txBody>
      </p:sp>
      <p:sp>
        <p:nvSpPr>
          <p:cNvPr id="17" name="Title 1"/>
          <p:cNvSpPr txBox="1">
            <a:spLocks/>
          </p:cNvSpPr>
          <p:nvPr/>
        </p:nvSpPr>
        <p:spPr bwMode="white">
          <a:xfrm>
            <a:off x="93203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smtClean="0">
                <a:ln>
                  <a:noFill/>
                </a:ln>
                <a:solidFill>
                  <a:sysClr val="window" lastClr="FFFFFF"/>
                </a:solidFill>
                <a:effectLst/>
                <a:uLnTx/>
                <a:uFillTx/>
                <a:latin typeface="Arial"/>
                <a:ea typeface="ＭＳ Ｐゴシック"/>
                <a:cs typeface="Arial"/>
              </a:rPr>
              <a:t>Esri Developer Summit</a:t>
            </a:r>
            <a:endParaRPr kumimoji="0" lang="en-US" sz="2000" b="0" i="0" u="none" strike="noStrike" kern="1200" cap="none" spc="0" normalizeH="0" baseline="0" noProof="0" dirty="0">
              <a:ln>
                <a:noFill/>
              </a:ln>
              <a:solidFill>
                <a:sysClr val="window" lastClr="FFFFFF"/>
              </a:solidFill>
              <a:effectLst/>
              <a:uLnTx/>
              <a:uFillTx/>
              <a:latin typeface="Arial"/>
              <a:ea typeface="ＭＳ Ｐゴシック"/>
              <a:cs typeface="Arial"/>
            </a:endParaRPr>
          </a:p>
        </p:txBody>
      </p:sp>
      <p:pic>
        <p:nvPicPr>
          <p:cNvPr id="13" name="Picture 12" descr="esri_white.png"/>
          <p:cNvPicPr>
            <a:picLocks noChangeAspect="1"/>
          </p:cNvPicPr>
          <p:nvPr/>
        </p:nvPicPr>
        <p:blipFill>
          <a:blip r:embed="rId4">
            <a:alphaModFix amt="84000"/>
            <a:extLst>
              <a:ext uri="{28A0092B-C50C-407E-A947-70E740481C1C}">
                <a14:useLocalDpi xmlns:a14="http://schemas.microsoft.com/office/drawing/2010/main"/>
              </a:ext>
            </a:extLst>
          </a:blip>
          <a:stretch>
            <a:fillRect/>
          </a:stretch>
        </p:blipFill>
        <p:spPr>
          <a:xfrm>
            <a:off x="9979649" y="1731886"/>
            <a:ext cx="1263166" cy="520694"/>
          </a:xfrm>
          <a:prstGeom prst="rect">
            <a:avLst/>
          </a:prstGeom>
        </p:spPr>
      </p:pic>
    </p:spTree>
    <p:extLst>
      <p:ext uri="{BB962C8B-B14F-4D97-AF65-F5344CB8AC3E}">
        <p14:creationId xmlns:p14="http://schemas.microsoft.com/office/powerpoint/2010/main" val="1476773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18550"/>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Engine API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20" name="Rectangle 61"/>
          <p:cNvSpPr>
            <a:spLocks/>
          </p:cNvSpPr>
          <p:nvPr/>
        </p:nvSpPr>
        <p:spPr bwMode="auto">
          <a:xfrm rot="10800000" flipV="1">
            <a:off x="3581398" y="3389483"/>
            <a:ext cx="4368801" cy="15722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4743164" y="3681057"/>
            <a:ext cx="295852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Running Geometry Operation</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ea typeface="+mn-ea"/>
              <a:cs typeface="+mn-cs"/>
            </a:endParaRPr>
          </a:p>
          <a:p>
            <a:pPr algn="l" eaLnBrk="0" hangingPunct="0">
              <a:lnSpc>
                <a:spcPts val="1800"/>
              </a:lnSpc>
            </a:pPr>
            <a:r>
              <a:rPr lang="en-GB" sz="1400" b="1" dirty="0"/>
              <a:t>2</a:t>
            </a:r>
            <a:r>
              <a:rPr lang="en-GB" sz="1400" b="1" dirty="0" smtClean="0"/>
              <a:t>00+ </a:t>
            </a:r>
            <a:r>
              <a:rPr lang="en-GB" sz="1400" b="1" dirty="0" err="1" smtClean="0"/>
              <a:t>ms</a:t>
            </a:r>
            <a:endParaRPr lang="en-GB" sz="1400" b="1" dirty="0" smtClean="0">
              <a:ea typeface="+mn-ea"/>
              <a:cs typeface="+mn-cs"/>
            </a:endParaRPr>
          </a:p>
        </p:txBody>
      </p:sp>
      <p:grpSp>
        <p:nvGrpSpPr>
          <p:cNvPr id="29" name="Group 28"/>
          <p:cNvGrpSpPr>
            <a:grpSpLocks noChangeAspect="1"/>
          </p:cNvGrpSpPr>
          <p:nvPr/>
        </p:nvGrpSpPr>
        <p:grpSpPr>
          <a:xfrm>
            <a:off x="3266754" y="2134060"/>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3454400" y="2877755"/>
            <a:ext cx="4526280" cy="285830"/>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33" name="Group 32"/>
          <p:cNvGrpSpPr>
            <a:grpSpLocks noChangeAspect="1"/>
          </p:cNvGrpSpPr>
          <p:nvPr/>
        </p:nvGrpSpPr>
        <p:grpSpPr>
          <a:xfrm>
            <a:off x="7635553" y="2108110"/>
            <a:ext cx="629292" cy="516842"/>
            <a:chOff x="2971050" y="2497678"/>
            <a:chExt cx="679160" cy="557798"/>
          </a:xfrm>
        </p:grpSpPr>
        <p:sp useBgFill="1">
          <p:nvSpPr>
            <p:cNvPr id="34"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67433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How many REST calls can I save?</a:t>
            </a:r>
            <a:endParaRPr lang="en-GB" dirty="0"/>
          </a:p>
        </p:txBody>
      </p:sp>
      <p:sp>
        <p:nvSpPr>
          <p:cNvPr id="3" name="Title 2"/>
          <p:cNvSpPr>
            <a:spLocks noGrp="1"/>
          </p:cNvSpPr>
          <p:nvPr>
            <p:ph type="title"/>
          </p:nvPr>
        </p:nvSpPr>
        <p:spPr/>
        <p:txBody>
          <a:bodyPr/>
          <a:lstStyle/>
          <a:p>
            <a:r>
              <a:rPr lang="en-GB" dirty="0" smtClean="0"/>
              <a:t>Demo</a:t>
            </a:r>
            <a:endParaRPr lang="en-GB" dirty="0"/>
          </a:p>
        </p:txBody>
      </p:sp>
      <p:sp>
        <p:nvSpPr>
          <p:cNvPr id="4" name="Text Placeholder 1"/>
          <p:cNvSpPr txBox="1">
            <a:spLocks/>
          </p:cNvSpPr>
          <p:nvPr/>
        </p:nvSpPr>
        <p:spPr>
          <a:xfrm>
            <a:off x="914401" y="6108415"/>
            <a:ext cx="8221903"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smtClean="0">
                <a:hlinkClick r:id="rId3"/>
              </a:rPr>
              <a:t>Orchards demo: number of GS requests avoided</a:t>
            </a:r>
            <a:endParaRPr lang="en-GB" dirty="0"/>
          </a:p>
        </p:txBody>
      </p:sp>
      <p:sp>
        <p:nvSpPr>
          <p:cNvPr id="5" name="Text Placeholder 1"/>
          <p:cNvSpPr txBox="1">
            <a:spLocks/>
          </p:cNvSpPr>
          <p:nvPr/>
        </p:nvSpPr>
        <p:spPr>
          <a:xfrm>
            <a:off x="914400" y="5559175"/>
            <a:ext cx="8221903"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GB" dirty="0" smtClean="0">
                <a:hlinkClick r:id="rId4"/>
              </a:rPr>
              <a:t>Buffer 500 points: </a:t>
            </a:r>
            <a:r>
              <a:rPr lang="en-GB" dirty="0" err="1" smtClean="0">
                <a:hlinkClick r:id="rId4"/>
              </a:rPr>
              <a:t>GeometryEngine</a:t>
            </a:r>
            <a:r>
              <a:rPr lang="en-GB" dirty="0" smtClean="0">
                <a:hlinkClick r:id="rId4"/>
              </a:rPr>
              <a:t> </a:t>
            </a:r>
            <a:r>
              <a:rPr lang="en-GB" dirty="0" err="1" smtClean="0">
                <a:hlinkClick r:id="rId4"/>
              </a:rPr>
              <a:t>vs</a:t>
            </a:r>
            <a:r>
              <a:rPr lang="en-GB" dirty="0" smtClean="0">
                <a:hlinkClick r:id="rId4"/>
              </a:rPr>
              <a:t> </a:t>
            </a:r>
            <a:r>
              <a:rPr lang="en-GB" dirty="0" err="1" smtClean="0">
                <a:hlinkClick r:id="rId4"/>
              </a:rPr>
              <a:t>GeometryService</a:t>
            </a:r>
            <a:endParaRPr lang="en-GB" dirty="0"/>
          </a:p>
        </p:txBody>
      </p:sp>
    </p:spTree>
    <p:extLst>
      <p:ext uri="{BB962C8B-B14F-4D97-AF65-F5344CB8AC3E}">
        <p14:creationId xmlns:p14="http://schemas.microsoft.com/office/powerpoint/2010/main" val="11593656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How do I start using the Geometry Engine in my App</a:t>
            </a:r>
            <a:endParaRPr lang="en-GB" dirty="0"/>
          </a:p>
        </p:txBody>
      </p:sp>
      <p:sp>
        <p:nvSpPr>
          <p:cNvPr id="3" name="Title 2"/>
          <p:cNvSpPr>
            <a:spLocks noGrp="1"/>
          </p:cNvSpPr>
          <p:nvPr>
            <p:ph type="title"/>
          </p:nvPr>
        </p:nvSpPr>
        <p:spPr/>
        <p:txBody>
          <a:bodyPr/>
          <a:lstStyle/>
          <a:p>
            <a:r>
              <a:rPr lang="en-GB" smtClean="0"/>
              <a:t>Let’s </a:t>
            </a:r>
            <a:r>
              <a:rPr lang="en-GB" dirty="0" smtClean="0"/>
              <a:t>get to the Code</a:t>
            </a:r>
            <a:endParaRPr lang="en-GB" dirty="0"/>
          </a:p>
        </p:txBody>
      </p:sp>
    </p:spTree>
    <p:extLst>
      <p:ext uri="{BB962C8B-B14F-4D97-AF65-F5344CB8AC3E}">
        <p14:creationId xmlns:p14="http://schemas.microsoft.com/office/powerpoint/2010/main" val="18541212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err="1" smtClean="0"/>
              <a:t>GeometryEngine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Calling Operations on the Geometry Engine</a:t>
            </a:r>
            <a:endParaRPr lang="en-US" sz="2400" dirty="0"/>
          </a:p>
        </p:txBody>
      </p:sp>
      <p:sp>
        <p:nvSpPr>
          <p:cNvPr id="2" name="TextBox 1"/>
          <p:cNvSpPr txBox="1"/>
          <p:nvPr/>
        </p:nvSpPr>
        <p:spPr>
          <a:xfrm>
            <a:off x="1625600" y="1606729"/>
            <a:ext cx="787169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smtClean="0">
                <a:solidFill>
                  <a:srgbClr val="FF6600"/>
                </a:solidFill>
              </a:rPr>
              <a:t>buffer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a:t>
            </a:r>
          </a:p>
          <a:p>
            <a:pPr algn="l" eaLnBrk="0" hangingPunct="0">
              <a:spcAft>
                <a:spcPts val="200"/>
              </a:spcAft>
            </a:pPr>
            <a:r>
              <a:rPr lang="en-GB" dirty="0">
                <a:solidFill>
                  <a:schemeClr val="bg1"/>
                </a:solidFill>
              </a:rPr>
              <a:t> </a:t>
            </a:r>
            <a:r>
              <a:rPr lang="en-GB" dirty="0" smtClean="0">
                <a:solidFill>
                  <a:schemeClr val="bg1"/>
                </a:solidFill>
              </a:rPr>
              <a:t>     </a:t>
            </a:r>
            <a:r>
              <a:rPr lang="en-GB" dirty="0" err="1" smtClean="0">
                <a:solidFill>
                  <a:srgbClr val="005C91"/>
                </a:solidFill>
              </a:rPr>
              <a:t>var</a:t>
            </a:r>
            <a:r>
              <a:rPr lang="en-GB" dirty="0" smtClean="0">
                <a:solidFill>
                  <a:srgbClr val="005C91"/>
                </a:solidFill>
              </a:rPr>
              <a:t> </a:t>
            </a:r>
            <a:r>
              <a:rPr lang="en-GB" dirty="0" smtClean="0">
                <a:solidFill>
                  <a:srgbClr val="FF6600"/>
                </a:solidFill>
              </a:rPr>
              <a:t>within</a:t>
            </a:r>
            <a:r>
              <a:rPr lang="en-GB" dirty="0" smtClean="0">
                <a:solidFill>
                  <a:schemeClr val="bg1"/>
                </a:solidFill>
              </a:rPr>
              <a:t> = </a:t>
            </a:r>
            <a:r>
              <a:rPr lang="en-GB" dirty="0" err="1" smtClean="0">
                <a:solidFill>
                  <a:schemeClr val="bg1"/>
                </a:solidFill>
              </a:rPr>
              <a:t>geometryEngine.</a:t>
            </a:r>
            <a:r>
              <a:rPr lang="en-GB" b="1" dirty="0" err="1" smtClean="0">
                <a:solidFill>
                  <a:schemeClr val="bg1"/>
                </a:solidFill>
              </a:rPr>
              <a:t>within</a:t>
            </a:r>
            <a:r>
              <a:rPr lang="en-GB" dirty="0" smtClean="0">
                <a:solidFill>
                  <a:schemeClr val="bg1"/>
                </a:solidFill>
              </a:rPr>
              <a:t>(</a:t>
            </a:r>
            <a:r>
              <a:rPr lang="en-GB" dirty="0" smtClean="0">
                <a:solidFill>
                  <a:srgbClr val="FF6600"/>
                </a:solidFill>
              </a:rPr>
              <a:t>buffer</a:t>
            </a:r>
            <a:r>
              <a:rPr lang="en-GB" dirty="0" smtClean="0">
                <a:solidFill>
                  <a:schemeClr val="bg1"/>
                </a:solidFill>
              </a:rPr>
              <a:t>, </a:t>
            </a:r>
            <a:r>
              <a:rPr lang="en-GB" dirty="0" err="1" smtClean="0">
                <a:solidFill>
                  <a:schemeClr val="bg1"/>
                </a:solidFill>
              </a:rPr>
              <a:t>utahBoundary</a:t>
            </a:r>
            <a:r>
              <a:rPr lang="en-GB" dirty="0" smtClean="0">
                <a:solidFill>
                  <a:schemeClr val="bg1"/>
                </a:solidFill>
              </a:rPr>
              <a:t>);</a:t>
            </a:r>
            <a:endParaRPr lang="en-GB" dirty="0">
              <a:solidFill>
                <a:schemeClr val="bg1"/>
              </a:solidFill>
            </a:endParaRPr>
          </a:p>
          <a:p>
            <a:pPr algn="l" eaLnBrk="0" hangingPunct="0">
              <a:spcAft>
                <a:spcPts val="200"/>
              </a:spcAft>
            </a:pPr>
            <a:r>
              <a:rPr lang="en-GB" dirty="0" smtClean="0">
                <a:solidFill>
                  <a:schemeClr val="bg1"/>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smtClean="0">
                <a:solidFill>
                  <a:srgbClr val="FF6600"/>
                </a:solidFill>
              </a:rPr>
              <a:t>overlaps</a:t>
            </a:r>
            <a:r>
              <a:rPr lang="en-GB" dirty="0" smtClean="0">
                <a:solidFill>
                  <a:schemeClr val="bg1"/>
                </a:solidFill>
              </a:rPr>
              <a:t> = </a:t>
            </a:r>
            <a:r>
              <a:rPr lang="en-GB" dirty="0" err="1" smtClean="0">
                <a:solidFill>
                  <a:schemeClr val="bg1"/>
                </a:solidFill>
              </a:rPr>
              <a:t>geometryEngine.</a:t>
            </a:r>
            <a:r>
              <a:rPr lang="en-GB" b="1" dirty="0" err="1" smtClean="0">
                <a:solidFill>
                  <a:schemeClr val="bg1"/>
                </a:solidFill>
              </a:rPr>
              <a:t>overlaps</a:t>
            </a:r>
            <a:r>
              <a:rPr lang="en-GB" dirty="0" smtClean="0">
                <a:solidFill>
                  <a:schemeClr val="bg1"/>
                </a:solidFill>
              </a:rPr>
              <a:t>(</a:t>
            </a:r>
            <a:r>
              <a:rPr lang="en-GB" dirty="0" smtClean="0">
                <a:solidFill>
                  <a:srgbClr val="FF6600"/>
                </a:solidFill>
              </a:rPr>
              <a:t>buffer</a:t>
            </a:r>
            <a:r>
              <a:rPr lang="en-GB" dirty="0" smtClean="0">
                <a:solidFill>
                  <a:schemeClr val="bg1"/>
                </a:solidFill>
              </a:rPr>
              <a:t>, </a:t>
            </a:r>
            <a:r>
              <a:rPr lang="en-GB" dirty="0" err="1" smtClean="0">
                <a:solidFill>
                  <a:schemeClr val="bg1"/>
                </a:solidFill>
              </a:rPr>
              <a:t>utahBoundary</a:t>
            </a:r>
            <a:r>
              <a:rPr lang="en-GB" dirty="0" smtClean="0">
                <a:solidFill>
                  <a:schemeClr val="bg1"/>
                </a:solidFill>
              </a:rPr>
              <a:t>);</a:t>
            </a:r>
          </a:p>
          <a:p>
            <a:pPr algn="l" eaLnBrk="0" hangingPunct="0">
              <a:spcAft>
                <a:spcPts val="200"/>
              </a:spcAft>
            </a:pPr>
            <a:endParaRPr lang="en-GB" dirty="0">
              <a:solidFill>
                <a:schemeClr val="bg1"/>
              </a:solidFill>
            </a:endParaRPr>
          </a:p>
          <a:p>
            <a:pPr eaLnBrk="0" hangingPunct="0">
              <a:spcAft>
                <a:spcPts val="200"/>
              </a:spcAft>
            </a:pPr>
            <a:r>
              <a:rPr lang="en-GB" dirty="0">
                <a:solidFill>
                  <a:schemeClr val="bg1"/>
                </a:solidFill>
              </a:rPr>
              <a:t> </a:t>
            </a:r>
            <a:r>
              <a:rPr lang="en-GB" dirty="0" smtClean="0">
                <a:solidFill>
                  <a:schemeClr val="bg1"/>
                </a:solidFill>
              </a:rPr>
              <a:t>     </a:t>
            </a:r>
            <a:r>
              <a:rPr lang="en-GB" dirty="0" smtClean="0">
                <a:solidFill>
                  <a:schemeClr val="accent1">
                    <a:lumMod val="75000"/>
                  </a:schemeClr>
                </a:solidFill>
              </a:rPr>
              <a:t>if</a:t>
            </a:r>
            <a:r>
              <a:rPr lang="en-GB" dirty="0" smtClean="0">
                <a:solidFill>
                  <a:schemeClr val="bg1"/>
                </a:solidFill>
              </a:rPr>
              <a:t> </a:t>
            </a:r>
            <a:r>
              <a:rPr lang="en-GB" dirty="0">
                <a:solidFill>
                  <a:schemeClr val="bg1"/>
                </a:solidFill>
              </a:rPr>
              <a:t>(!</a:t>
            </a:r>
            <a:r>
              <a:rPr lang="en-GB" dirty="0">
                <a:solidFill>
                  <a:srgbClr val="FF6600"/>
                </a:solidFill>
              </a:rPr>
              <a:t>overlaps</a:t>
            </a:r>
            <a:r>
              <a:rPr lang="en-GB" dirty="0">
                <a:solidFill>
                  <a:schemeClr val="bg1"/>
                </a:solidFill>
              </a:rPr>
              <a:t> &amp;&amp; !</a:t>
            </a:r>
            <a:r>
              <a:rPr lang="en-GB" dirty="0">
                <a:solidFill>
                  <a:srgbClr val="FF6600"/>
                </a:solidFill>
              </a:rPr>
              <a:t>within</a:t>
            </a:r>
            <a:r>
              <a:rPr lang="en-GB" dirty="0">
                <a:solidFill>
                  <a:schemeClr val="bg1"/>
                </a:solidFill>
              </a:rPr>
              <a:t>) {</a:t>
            </a:r>
          </a:p>
          <a:p>
            <a:pPr eaLnBrk="0" hangingPunct="0">
              <a:spcAft>
                <a:spcPts val="200"/>
              </a:spcAft>
            </a:pPr>
            <a:r>
              <a:rPr lang="en-GB" dirty="0">
                <a:solidFill>
                  <a:schemeClr val="bg1"/>
                </a:solidFill>
              </a:rPr>
              <a:t>        </a:t>
            </a:r>
            <a:r>
              <a:rPr lang="en-GB" dirty="0">
                <a:solidFill>
                  <a:srgbClr val="005C91"/>
                </a:solidFill>
              </a:rPr>
              <a:t>console</a:t>
            </a:r>
            <a:r>
              <a:rPr lang="en-GB" dirty="0">
                <a:solidFill>
                  <a:schemeClr val="bg1"/>
                </a:solidFill>
              </a:rPr>
              <a:t>.log(“Buffer is outside Utah boundary!”);</a:t>
            </a:r>
          </a:p>
          <a:p>
            <a:pPr eaLnBrk="0" hangingPunct="0">
              <a:spcAft>
                <a:spcPts val="200"/>
              </a:spcAft>
            </a:pPr>
            <a:r>
              <a:rPr lang="en-GB" dirty="0">
                <a:solidFill>
                  <a:schemeClr val="bg1"/>
                </a:solidFill>
              </a:rPr>
              <a:t>     </a:t>
            </a:r>
            <a:r>
              <a:rPr lang="en-GB" dirty="0" smtClean="0">
                <a:solidFill>
                  <a:schemeClr val="bg1"/>
                </a:solidFill>
              </a:rPr>
              <a:t> } else </a:t>
            </a:r>
            <a:r>
              <a:rPr lang="en-GB" dirty="0" smtClean="0">
                <a:solidFill>
                  <a:schemeClr val="accent1">
                    <a:lumMod val="75000"/>
                  </a:schemeClr>
                </a:solidFill>
              </a:rPr>
              <a:t>if</a:t>
            </a:r>
            <a:r>
              <a:rPr lang="en-GB" dirty="0" smtClean="0">
                <a:solidFill>
                  <a:schemeClr val="bg1"/>
                </a:solidFill>
              </a:rPr>
              <a:t> (</a:t>
            </a:r>
            <a:r>
              <a:rPr lang="en-GB" dirty="0" smtClean="0">
                <a:solidFill>
                  <a:srgbClr val="FF6600"/>
                </a:solidFill>
              </a:rPr>
              <a:t>overlaps</a:t>
            </a:r>
            <a:r>
              <a:rPr lang="en-GB" dirty="0" smtClean="0">
                <a:solidFill>
                  <a:schemeClr val="bg1"/>
                </a:solidFill>
              </a:rPr>
              <a:t> &amp;&amp; !</a:t>
            </a:r>
            <a:r>
              <a:rPr lang="en-GB" dirty="0" smtClean="0">
                <a:solidFill>
                  <a:srgbClr val="FF6600"/>
                </a:solidFill>
              </a:rPr>
              <a:t>within</a:t>
            </a:r>
            <a:r>
              <a:rPr lang="en-GB" dirty="0" smtClean="0">
                <a:solidFill>
                  <a:schemeClr val="bg1"/>
                </a:solidFill>
              </a:rPr>
              <a:t>) {</a:t>
            </a:r>
          </a:p>
          <a:p>
            <a:pPr algn="l" eaLnBrk="0" hangingPunct="0">
              <a:spcAft>
                <a:spcPts val="200"/>
              </a:spcAft>
            </a:pPr>
            <a:r>
              <a:rPr lang="en-GB" dirty="0" smtClean="0">
                <a:solidFill>
                  <a:schemeClr val="bg1"/>
                </a:solidFill>
              </a:rPr>
              <a:t>        </a:t>
            </a:r>
            <a:r>
              <a:rPr lang="en-GB" dirty="0" err="1" smtClean="0">
                <a:solidFill>
                  <a:srgbClr val="005C91"/>
                </a:solidFill>
              </a:rPr>
              <a:t>var</a:t>
            </a:r>
            <a:r>
              <a:rPr lang="en-GB" dirty="0" smtClean="0">
                <a:solidFill>
                  <a:srgbClr val="005C91"/>
                </a:solidFill>
              </a:rPr>
              <a:t> </a:t>
            </a:r>
            <a:r>
              <a:rPr lang="en-GB" dirty="0" err="1" smtClean="0">
                <a:solidFill>
                  <a:schemeClr val="bg1"/>
                </a:solidFill>
              </a:rPr>
              <a:t>partialBuffer</a:t>
            </a:r>
            <a:r>
              <a:rPr lang="en-GB" dirty="0" smtClean="0">
                <a:solidFill>
                  <a:schemeClr val="bg1"/>
                </a:solidFill>
              </a:rPr>
              <a:t> = </a:t>
            </a:r>
            <a:r>
              <a:rPr lang="en-GB" dirty="0" err="1" smtClean="0">
                <a:solidFill>
                  <a:schemeClr val="bg1"/>
                </a:solidFill>
              </a:rPr>
              <a:t>geometryEngine.</a:t>
            </a:r>
            <a:r>
              <a:rPr lang="en-GB" b="1" dirty="0" err="1" smtClean="0">
                <a:solidFill>
                  <a:schemeClr val="bg1"/>
                </a:solidFill>
              </a:rPr>
              <a:t>intersec</a:t>
            </a:r>
            <a:r>
              <a:rPr lang="en-GB" dirty="0" err="1" smtClean="0">
                <a:solidFill>
                  <a:schemeClr val="bg1"/>
                </a:solidFill>
              </a:rPr>
              <a:t>t</a:t>
            </a:r>
            <a:r>
              <a:rPr lang="en-GB" dirty="0" smtClean="0">
                <a:solidFill>
                  <a:schemeClr val="bg1"/>
                </a:solidFill>
              </a:rPr>
              <a:t>(</a:t>
            </a:r>
            <a:r>
              <a:rPr lang="en-GB" dirty="0" smtClean="0">
                <a:solidFill>
                  <a:srgbClr val="FF6600"/>
                </a:solidFill>
              </a:rPr>
              <a:t>buffer</a:t>
            </a:r>
            <a:r>
              <a:rPr lang="en-GB" dirty="0" smtClean="0">
                <a:solidFill>
                  <a:schemeClr val="bg1"/>
                </a:solidFill>
              </a:rPr>
              <a:t>, </a:t>
            </a:r>
            <a:r>
              <a:rPr lang="en-GB" dirty="0" err="1" smtClean="0">
                <a:solidFill>
                  <a:schemeClr val="bg1"/>
                </a:solidFill>
              </a:rPr>
              <a:t>utahBoundary</a:t>
            </a:r>
            <a:r>
              <a:rPr lang="en-GB" dirty="0" smtClean="0">
                <a:solidFill>
                  <a:schemeClr val="bg1"/>
                </a:solidFill>
              </a:rPr>
              <a:t>);</a:t>
            </a:r>
            <a:endParaRPr lang="en-GB" dirty="0">
              <a:solidFill>
                <a:schemeClr val="bg1"/>
              </a:solidFill>
            </a:endParaRPr>
          </a:p>
          <a:p>
            <a:pPr algn="l" eaLnBrk="0" hangingPunct="0">
              <a:spcAft>
                <a:spcPts val="200"/>
              </a:spcAft>
            </a:pPr>
            <a:r>
              <a:rPr lang="en-GB" dirty="0" smtClean="0">
                <a:solidFill>
                  <a:schemeClr val="bg1"/>
                </a:solidFill>
              </a:rPr>
              <a:t>      }</a:t>
            </a:r>
          </a:p>
          <a:p>
            <a:pPr algn="l" eaLnBrk="0" hangingPunct="0">
              <a:spcAft>
                <a:spcPts val="200"/>
              </a:spcAft>
            </a:pPr>
            <a:endParaRPr lang="en-GB" dirty="0" smtClean="0">
              <a:solidFill>
                <a:schemeClr val="bg1"/>
              </a:solidFill>
            </a:endParaRP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34931420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48425"/>
            <a:ext cx="10826496" cy="615553"/>
          </a:xfrm>
        </p:spPr>
        <p:txBody>
          <a:bodyPr/>
          <a:lstStyle/>
          <a:p>
            <a:r>
              <a:rPr lang="en-US" sz="4000" dirty="0" smtClean="0"/>
              <a:t>Asynchronous Patterns</a:t>
            </a:r>
            <a:endParaRPr lang="en-US" sz="4000" dirty="0"/>
          </a:p>
        </p:txBody>
      </p:sp>
      <p:sp>
        <p:nvSpPr>
          <p:cNvPr id="11" name="Text Placeholder 10"/>
          <p:cNvSpPr>
            <a:spLocks noGrp="1"/>
          </p:cNvSpPr>
          <p:nvPr>
            <p:ph type="body" sz="quarter" idx="11"/>
          </p:nvPr>
        </p:nvSpPr>
        <p:spPr>
          <a:xfrm>
            <a:off x="682625" y="991813"/>
            <a:ext cx="10826496" cy="369332"/>
          </a:xfrm>
        </p:spPr>
        <p:txBody>
          <a:bodyPr/>
          <a:lstStyle/>
          <a:p>
            <a:r>
              <a:rPr lang="en-US" sz="2400" dirty="0" smtClean="0"/>
              <a:t>Uses Deferred Pattern</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9" name="TextBox 8"/>
          <p:cNvSpPr txBox="1"/>
          <p:nvPr/>
        </p:nvSpPr>
        <p:spPr>
          <a:xfrm>
            <a:off x="1625600" y="1606729"/>
            <a:ext cx="1003953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“esri/geometry/</a:t>
            </a:r>
            <a:r>
              <a:rPr lang="en-GB" dirty="0" err="1" smtClean="0">
                <a:solidFill>
                  <a:schemeClr val="bg1"/>
                </a:solidFill>
              </a:rPr>
              <a:t>geometryEngineAsync</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geometryEngineAsync</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1"/>
                </a:solidFill>
              </a:rPr>
              <a:t>    </a:t>
            </a:r>
            <a:r>
              <a:rPr lang="en-GB" dirty="0" err="1" smtClean="0">
                <a:solidFill>
                  <a:schemeClr val="bg1"/>
                </a:solidFill>
              </a:rPr>
              <a:t>geometryEngineAsync.</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“miles”).then( function(buffer)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a:t>
            </a:r>
            <a:r>
              <a:rPr lang="en-GB" dirty="0" err="1" smtClean="0">
                <a:solidFill>
                  <a:schemeClr val="bg1"/>
                </a:solidFill>
              </a:rPr>
              <a:t>erre</a:t>
            </a:r>
            <a:r>
              <a:rPr lang="en-GB" dirty="0" smtClean="0">
                <a:solidFill>
                  <a:schemeClr val="bg1"/>
                </a:solidFill>
              </a:rPr>
              <a:t>)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1881808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When will it make a difference to my App</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When to Use the </a:t>
            </a:r>
            <a:r>
              <a:rPr lang="en-GB" sz="4400" dirty="0" err="1" smtClean="0"/>
              <a:t>GeometryEngine</a:t>
            </a:r>
            <a:endParaRPr lang="en-GB" sz="4400" dirty="0"/>
          </a:p>
        </p:txBody>
      </p:sp>
    </p:spTree>
    <p:extLst>
      <p:ext uri="{BB962C8B-B14F-4D97-AF65-F5344CB8AC3E}">
        <p14:creationId xmlns:p14="http://schemas.microsoft.com/office/powerpoint/2010/main" val="16476626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569460" y="544302"/>
            <a:ext cx="10826496" cy="553998"/>
          </a:xfrm>
        </p:spPr>
        <p:txBody>
          <a:bodyPr/>
          <a:lstStyle/>
          <a:p>
            <a:r>
              <a:rPr lang="en-US" sz="3600" dirty="0" smtClean="0"/>
              <a:t>Geometry Engine: Trade-offs</a:t>
            </a:r>
            <a:endParaRPr lang="en-US" sz="3600" dirty="0"/>
          </a:p>
        </p:txBody>
      </p:sp>
      <p:sp>
        <p:nvSpPr>
          <p:cNvPr id="12" name="Content Placeholder 11"/>
          <p:cNvSpPr>
            <a:spLocks noGrp="1"/>
          </p:cNvSpPr>
          <p:nvPr>
            <p:ph sz="quarter" idx="12"/>
          </p:nvPr>
        </p:nvSpPr>
        <p:spPr>
          <a:xfrm>
            <a:off x="914400" y="1262936"/>
            <a:ext cx="10369296" cy="5096300"/>
          </a:xfrm>
        </p:spPr>
        <p:txBody>
          <a:bodyPr/>
          <a:lstStyle/>
          <a:p>
            <a:r>
              <a:rPr lang="en-US" sz="2400" dirty="0" smtClean="0"/>
              <a:t>Trade-off between Geometry Service and Geometry Engine</a:t>
            </a:r>
          </a:p>
          <a:p>
            <a:pPr lvl="1"/>
            <a:r>
              <a:rPr lang="en-US" sz="2000" dirty="0" smtClean="0"/>
              <a:t>Large AMD download for Geometry Engine</a:t>
            </a:r>
          </a:p>
          <a:p>
            <a:pPr marL="283464" lvl="1" indent="0">
              <a:buNone/>
            </a:pPr>
            <a:r>
              <a:rPr lang="en-US" sz="2000" dirty="0" smtClean="0"/>
              <a:t>versus</a:t>
            </a:r>
          </a:p>
          <a:p>
            <a:pPr lvl="1"/>
            <a:r>
              <a:rPr lang="en-US" sz="2000" dirty="0" smtClean="0"/>
              <a:t>Network latency and round </a:t>
            </a:r>
            <a:r>
              <a:rPr lang="en-US" sz="2000" dirty="0"/>
              <a:t>t</a:t>
            </a:r>
            <a:r>
              <a:rPr lang="en-US" sz="2000" dirty="0" smtClean="0"/>
              <a:t>rip </a:t>
            </a:r>
            <a:r>
              <a:rPr lang="en-US" sz="2000" dirty="0"/>
              <a:t>c</a:t>
            </a:r>
            <a:r>
              <a:rPr lang="en-US" sz="2000" dirty="0" smtClean="0"/>
              <a:t>ost of Geometry Service</a:t>
            </a:r>
          </a:p>
          <a:p>
            <a:pPr marL="283464" lvl="1" indent="0">
              <a:buNone/>
            </a:pPr>
            <a:endParaRPr lang="en-US" sz="2000" dirty="0" smtClean="0"/>
          </a:p>
          <a:p>
            <a:r>
              <a:rPr lang="en-US" sz="2400" dirty="0" smtClean="0"/>
              <a:t>Other Considerations: Apps Requirements</a:t>
            </a:r>
          </a:p>
          <a:p>
            <a:pPr lvl="1"/>
            <a:r>
              <a:rPr lang="en-US" sz="2000" dirty="0" smtClean="0"/>
              <a:t>Unsupported operations : projections</a:t>
            </a:r>
          </a:p>
          <a:p>
            <a:pPr lvl="1"/>
            <a:r>
              <a:rPr lang="en-US" sz="2000" dirty="0" smtClean="0"/>
              <a:t>Frequency of calls : user </a:t>
            </a:r>
            <a:r>
              <a:rPr lang="en-US" sz="2000" dirty="0"/>
              <a:t>i</a:t>
            </a:r>
            <a:r>
              <a:rPr lang="en-US" sz="2000" dirty="0" smtClean="0"/>
              <a:t>nteractivity</a:t>
            </a:r>
          </a:p>
          <a:p>
            <a:pPr lvl="1"/>
            <a:r>
              <a:rPr lang="en-US" sz="2000" dirty="0" smtClean="0"/>
              <a:t>Offline or poor </a:t>
            </a:r>
            <a:r>
              <a:rPr lang="en-US" sz="2000" dirty="0"/>
              <a:t>n</a:t>
            </a:r>
            <a:r>
              <a:rPr lang="en-US" sz="2000" dirty="0" smtClean="0"/>
              <a:t>etwork </a:t>
            </a:r>
            <a:r>
              <a:rPr lang="en-US" sz="2000" dirty="0"/>
              <a:t>c</a:t>
            </a:r>
            <a:r>
              <a:rPr lang="en-US" sz="2000" dirty="0" smtClean="0"/>
              <a:t>onnection</a:t>
            </a:r>
          </a:p>
          <a:p>
            <a:pPr lvl="1"/>
            <a:r>
              <a:rPr lang="en-US" sz="2000" dirty="0" smtClean="0"/>
              <a:t>Ease of coding</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39658132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Documentation, Blogs, Samples</a:t>
            </a:r>
            <a:endParaRPr lang="en-GB" dirty="0"/>
          </a:p>
        </p:txBody>
      </p:sp>
      <p:sp>
        <p:nvSpPr>
          <p:cNvPr id="3" name="Title 2"/>
          <p:cNvSpPr>
            <a:spLocks noGrp="1"/>
          </p:cNvSpPr>
          <p:nvPr>
            <p:ph type="title"/>
          </p:nvPr>
        </p:nvSpPr>
        <p:spPr>
          <a:xfrm>
            <a:off x="914400" y="2732670"/>
            <a:ext cx="8683723" cy="738664"/>
          </a:xfrm>
        </p:spPr>
        <p:txBody>
          <a:bodyPr/>
          <a:lstStyle/>
          <a:p>
            <a:r>
              <a:rPr lang="en-GB" dirty="0" smtClean="0"/>
              <a:t>Geometry Engine Resources</a:t>
            </a:r>
            <a:endParaRPr lang="en-GB" dirty="0"/>
          </a:p>
        </p:txBody>
      </p:sp>
    </p:spTree>
    <p:extLst>
      <p:ext uri="{BB962C8B-B14F-4D97-AF65-F5344CB8AC3E}">
        <p14:creationId xmlns:p14="http://schemas.microsoft.com/office/powerpoint/2010/main" val="18366826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06577"/>
            <a:ext cx="10826496" cy="553998"/>
          </a:xfrm>
        </p:spPr>
        <p:txBody>
          <a:bodyPr/>
          <a:lstStyle/>
          <a:p>
            <a:r>
              <a:rPr lang="en-US" sz="3600" dirty="0" smtClean="0"/>
              <a:t>Resources</a:t>
            </a:r>
            <a:endParaRPr lang="en-US" dirty="0"/>
          </a:p>
        </p:txBody>
      </p:sp>
      <p:sp>
        <p:nvSpPr>
          <p:cNvPr id="12" name="Content Placeholder 11"/>
          <p:cNvSpPr>
            <a:spLocks noGrp="1"/>
          </p:cNvSpPr>
          <p:nvPr>
            <p:ph sz="quarter" idx="12"/>
          </p:nvPr>
        </p:nvSpPr>
        <p:spPr>
          <a:xfrm>
            <a:off x="914400" y="1288087"/>
            <a:ext cx="10369296" cy="3427413"/>
          </a:xfrm>
        </p:spPr>
        <p:txBody>
          <a:bodyPr/>
          <a:lstStyle/>
          <a:p>
            <a:r>
              <a:rPr lang="en-US" dirty="0" smtClean="0"/>
              <a:t>Documentation</a:t>
            </a:r>
          </a:p>
          <a:p>
            <a:pPr lvl="1"/>
            <a:r>
              <a:rPr lang="en-US" dirty="0">
                <a:hlinkClick r:id="rId5"/>
              </a:rPr>
              <a:t>https://</a:t>
            </a:r>
            <a:r>
              <a:rPr lang="en-US" dirty="0" smtClean="0">
                <a:hlinkClick r:id="rId5"/>
              </a:rPr>
              <a:t>developers.arcgis.com/javascript/jsapi/esri.geometry.geometryengine-amd.html</a:t>
            </a:r>
            <a:endParaRPr lang="en-US" dirty="0" smtClean="0"/>
          </a:p>
          <a:p>
            <a:pPr lvl="1"/>
            <a:r>
              <a:rPr lang="en-US" dirty="0">
                <a:hlinkClick r:id="rId6"/>
              </a:rPr>
              <a:t>https://</a:t>
            </a:r>
            <a:r>
              <a:rPr lang="en-US" dirty="0" smtClean="0">
                <a:hlinkClick r:id="rId6"/>
              </a:rPr>
              <a:t>developers.arcgis.com/javascript/jsapi/esri.geometry.geometryengineasync-amd.html</a:t>
            </a:r>
            <a:endParaRPr lang="en-US" dirty="0" smtClean="0"/>
          </a:p>
          <a:p>
            <a:pPr lvl="1"/>
            <a:endParaRPr lang="en-US" dirty="0" smtClean="0"/>
          </a:p>
          <a:p>
            <a:r>
              <a:rPr lang="en-US" dirty="0" smtClean="0"/>
              <a:t>Blogs</a:t>
            </a:r>
          </a:p>
          <a:p>
            <a:pPr lvl="1"/>
            <a:r>
              <a:rPr lang="en-US" dirty="0" smtClean="0">
                <a:hlinkClick r:id="rId7"/>
              </a:rPr>
              <a:t>Testing spatial relationships and editing</a:t>
            </a:r>
            <a:endParaRPr lang="en-US" dirty="0" smtClean="0"/>
          </a:p>
          <a:p>
            <a:pPr lvl="1"/>
            <a:r>
              <a:rPr lang="en-US" dirty="0" smtClean="0">
                <a:hlinkClick r:id="rId8"/>
              </a:rPr>
              <a:t>Measurement</a:t>
            </a:r>
            <a:endParaRPr lang="en-US" dirty="0"/>
          </a:p>
          <a:p>
            <a:pPr lvl="1"/>
            <a:r>
              <a:rPr lang="en-US" dirty="0" smtClean="0">
                <a:hlinkClick r:id="rId9"/>
              </a:rPr>
              <a:t>Overlay analysis</a:t>
            </a:r>
            <a:endParaRPr lang="en-US" dirty="0" smtClean="0"/>
          </a:p>
          <a:p>
            <a:pPr marL="283464" lvl="1" indent="0">
              <a:buNone/>
            </a:pPr>
            <a:endParaRPr lang="en-US" dirty="0" smtClean="0"/>
          </a:p>
          <a:p>
            <a:r>
              <a:rPr lang="en-US" dirty="0" smtClean="0"/>
              <a:t>Deep Dive Session</a:t>
            </a:r>
          </a:p>
          <a:p>
            <a:pPr marL="514541" lvl="2" indent="-176213">
              <a:spcBef>
                <a:spcPts val="300"/>
              </a:spcBef>
              <a:buFont typeface="Arial"/>
              <a:buChar char="•"/>
            </a:pPr>
            <a:r>
              <a:rPr lang="en-US" dirty="0" smtClean="0"/>
              <a:t>A Deep Dive on How the Geometry Engine Can Help You Build Better Apps</a:t>
            </a:r>
          </a:p>
          <a:p>
            <a:pPr marL="514541" lvl="2" indent="-176213">
              <a:spcBef>
                <a:spcPts val="300"/>
              </a:spcBef>
              <a:buFont typeface="Arial"/>
              <a:buChar char="•"/>
            </a:pPr>
            <a:r>
              <a:rPr lang="en-US" dirty="0" smtClean="0"/>
              <a:t>Friday 10.00 AM – 11:00 AM</a:t>
            </a:r>
          </a:p>
          <a:p>
            <a:pPr marL="514541" lvl="2" indent="-176213">
              <a:spcBef>
                <a:spcPts val="300"/>
              </a:spcBef>
              <a:buFont typeface="Arial"/>
              <a:buChar char="•"/>
            </a:pPr>
            <a:r>
              <a:rPr lang="en-US" dirty="0" smtClean="0"/>
              <a:t>Primrose C/D</a:t>
            </a:r>
            <a:endParaRPr lang="en-US" dirty="0"/>
          </a:p>
        </p:txBody>
      </p:sp>
    </p:spTree>
    <p:extLst>
      <p:ext uri="{BB962C8B-B14F-4D97-AF65-F5344CB8AC3E}">
        <p14:creationId xmlns:p14="http://schemas.microsoft.com/office/powerpoint/2010/main" val="42849434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Reversed Esri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339" y="2544885"/>
            <a:ext cx="3632200" cy="1274358"/>
          </a:xfrm>
          <a:prstGeom prst="rect">
            <a:avLst/>
          </a:prstGeom>
        </p:spPr>
      </p:pic>
    </p:spTree>
    <p:extLst>
      <p:ext uri="{BB962C8B-B14F-4D97-AF65-F5344CB8AC3E}">
        <p14:creationId xmlns:p14="http://schemas.microsoft.com/office/powerpoint/2010/main" val="6304984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682625"/>
            <a:ext cx="10826496" cy="615553"/>
          </a:xfrm>
        </p:spPr>
        <p:txBody>
          <a:bodyPr/>
          <a:lstStyle/>
          <a:p>
            <a:r>
              <a:rPr lang="en-US" sz="4000" dirty="0" smtClean="0"/>
              <a:t>Session Goals</a:t>
            </a:r>
            <a:endParaRPr lang="en-US" sz="4000" dirty="0"/>
          </a:p>
        </p:txBody>
      </p:sp>
      <p:sp>
        <p:nvSpPr>
          <p:cNvPr id="12" name="Content Placeholder 11"/>
          <p:cNvSpPr>
            <a:spLocks noGrp="1"/>
          </p:cNvSpPr>
          <p:nvPr>
            <p:ph sz="quarter" idx="12"/>
          </p:nvPr>
        </p:nvSpPr>
        <p:spPr>
          <a:xfrm>
            <a:off x="939576" y="1584229"/>
            <a:ext cx="10369296" cy="3427413"/>
          </a:xfrm>
        </p:spPr>
        <p:txBody>
          <a:bodyPr/>
          <a:lstStyle/>
          <a:p>
            <a:r>
              <a:rPr lang="en-US" sz="2400" dirty="0"/>
              <a:t>Overview of </a:t>
            </a:r>
            <a:r>
              <a:rPr lang="en-US" sz="2400" dirty="0" smtClean="0"/>
              <a:t>the Geometry Engine</a:t>
            </a:r>
          </a:p>
          <a:p>
            <a:pPr lvl="1"/>
            <a:r>
              <a:rPr lang="en-US" sz="2000" dirty="0" smtClean="0"/>
              <a:t>What operations are available with the Geometry Engine?</a:t>
            </a:r>
          </a:p>
          <a:p>
            <a:pPr marL="283464" lvl="1" indent="0">
              <a:buNone/>
            </a:pPr>
            <a:endParaRPr lang="en-US" sz="2000" dirty="0" smtClean="0"/>
          </a:p>
          <a:p>
            <a:r>
              <a:rPr lang="en-US" sz="2400" dirty="0" smtClean="0"/>
              <a:t>How to Use the Geometry Engine</a:t>
            </a:r>
          </a:p>
          <a:p>
            <a:pPr lvl="1"/>
            <a:r>
              <a:rPr lang="en-US" sz="2000" dirty="0" smtClean="0"/>
              <a:t>How to start coding with the Geometry Engine</a:t>
            </a:r>
          </a:p>
          <a:p>
            <a:pPr marL="0" indent="0">
              <a:buNone/>
            </a:pPr>
            <a:endParaRPr lang="en-US" sz="2400" dirty="0" smtClean="0"/>
          </a:p>
          <a:p>
            <a:r>
              <a:rPr lang="en-US" sz="2400" dirty="0" smtClean="0"/>
              <a:t>When to use the Geometry Engine</a:t>
            </a:r>
          </a:p>
          <a:p>
            <a:pPr lvl="1"/>
            <a:r>
              <a:rPr lang="en-US" sz="2000" dirty="0" smtClean="0"/>
              <a:t>Where will it make a difference to your app</a:t>
            </a:r>
          </a:p>
          <a:p>
            <a:pPr marL="0" indent="0">
              <a:buNone/>
            </a:pPr>
            <a:endParaRPr lang="en-US" sz="2400" dirty="0"/>
          </a:p>
          <a:p>
            <a:endParaRPr lang="en-US" sz="2400" dirty="0"/>
          </a:p>
        </p:txBody>
      </p:sp>
    </p:spTree>
    <p:extLst>
      <p:ext uri="{BB962C8B-B14F-4D97-AF65-F5344CB8AC3E}">
        <p14:creationId xmlns:p14="http://schemas.microsoft.com/office/powerpoint/2010/main" val="36268738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Points, Lines, Polygons, </a:t>
            </a:r>
            <a:r>
              <a:rPr lang="en-GB" dirty="0" err="1" smtClean="0"/>
              <a:t>Multipoints</a:t>
            </a:r>
            <a:r>
              <a:rPr lang="en-GB" dirty="0" smtClean="0"/>
              <a:t>, …</a:t>
            </a:r>
            <a:endParaRPr lang="en-GB" dirty="0"/>
          </a:p>
        </p:txBody>
      </p:sp>
      <p:sp>
        <p:nvSpPr>
          <p:cNvPr id="5" name="Title 4"/>
          <p:cNvSpPr>
            <a:spLocks noGrp="1"/>
          </p:cNvSpPr>
          <p:nvPr>
            <p:ph type="title"/>
          </p:nvPr>
        </p:nvSpPr>
        <p:spPr/>
        <p:txBody>
          <a:bodyPr/>
          <a:lstStyle/>
          <a:p>
            <a:r>
              <a:rPr lang="en-GB" dirty="0" smtClean="0"/>
              <a:t>Geometry</a:t>
            </a:r>
            <a:endParaRPr lang="en-GB" dirty="0"/>
          </a:p>
        </p:txBody>
      </p:sp>
    </p:spTree>
    <p:extLst>
      <p:ext uri="{BB962C8B-B14F-4D97-AF65-F5344CB8AC3E}">
        <p14:creationId xmlns:p14="http://schemas.microsoft.com/office/powerpoint/2010/main" val="6509488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Relationships</a:t>
            </a:r>
            <a:endParaRPr lang="en-US" sz="2400" dirty="0"/>
          </a:p>
        </p:txBody>
      </p:sp>
      <p:sp>
        <p:nvSpPr>
          <p:cNvPr id="2" name="Regular Pentagon 1"/>
          <p:cNvSpPr/>
          <p:nvPr/>
        </p:nvSpPr>
        <p:spPr bwMode="auto">
          <a:xfrm>
            <a:off x="1294131" y="1676742"/>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gular Pentagon 8"/>
          <p:cNvSpPr/>
          <p:nvPr/>
        </p:nvSpPr>
        <p:spPr bwMode="auto">
          <a:xfrm>
            <a:off x="2021643" y="1904760"/>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Regular Pentagon 12"/>
          <p:cNvSpPr/>
          <p:nvPr/>
        </p:nvSpPr>
        <p:spPr bwMode="auto">
          <a:xfrm>
            <a:off x="5638353" y="172009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Regular Pentagon 13"/>
          <p:cNvSpPr/>
          <p:nvPr/>
        </p:nvSpPr>
        <p:spPr bwMode="auto">
          <a:xfrm>
            <a:off x="9740523" y="4023113"/>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Regular Pentagon 14"/>
          <p:cNvSpPr/>
          <p:nvPr/>
        </p:nvSpPr>
        <p:spPr bwMode="auto">
          <a:xfrm>
            <a:off x="6561909" y="4719701"/>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5" name="Straight Connector 4"/>
          <p:cNvCxnSpPr/>
          <p:nvPr/>
        </p:nvCxnSpPr>
        <p:spPr bwMode="auto">
          <a:xfrm flipV="1">
            <a:off x="5214677" y="2315115"/>
            <a:ext cx="2305845" cy="480831"/>
          </a:xfrm>
          <a:prstGeom prst="line">
            <a:avLst/>
          </a:prstGeom>
          <a:noFill/>
          <a:ln w="57150" cap="flat" cmpd="sng" algn="ctr">
            <a:solidFill>
              <a:srgbClr val="FF6600"/>
            </a:solidFill>
            <a:prstDash val="solid"/>
            <a:round/>
            <a:headEnd type="none" w="med" len="med"/>
            <a:tailEnd type="none" w="med" len="med"/>
          </a:ln>
          <a:effectLst/>
        </p:spPr>
      </p:cxnSp>
      <p:sp>
        <p:nvSpPr>
          <p:cNvPr id="17" name="Regular Pentagon 16"/>
          <p:cNvSpPr/>
          <p:nvPr/>
        </p:nvSpPr>
        <p:spPr bwMode="auto">
          <a:xfrm>
            <a:off x="9797153" y="4093471"/>
            <a:ext cx="1348479" cy="1276021"/>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Regular Pentagon 17"/>
          <p:cNvSpPr/>
          <p:nvPr/>
        </p:nvSpPr>
        <p:spPr bwMode="auto">
          <a:xfrm>
            <a:off x="3665437" y="3707638"/>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Regular Pentagon 18"/>
          <p:cNvSpPr/>
          <p:nvPr/>
        </p:nvSpPr>
        <p:spPr bwMode="auto">
          <a:xfrm rot="3434056">
            <a:off x="4161748" y="4240724"/>
            <a:ext cx="462402" cy="485947"/>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gular Pentagon 19"/>
          <p:cNvSpPr/>
          <p:nvPr/>
        </p:nvSpPr>
        <p:spPr bwMode="auto">
          <a:xfrm>
            <a:off x="8835192" y="98015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21" name="Straight Connector 20"/>
          <p:cNvCxnSpPr/>
          <p:nvPr/>
        </p:nvCxnSpPr>
        <p:spPr bwMode="auto">
          <a:xfrm flipH="1">
            <a:off x="9952230" y="1394838"/>
            <a:ext cx="424302" cy="1206510"/>
          </a:xfrm>
          <a:prstGeom prst="line">
            <a:avLst/>
          </a:prstGeom>
          <a:noFill/>
          <a:ln w="57150" cap="flat" cmpd="sng" algn="ctr">
            <a:solidFill>
              <a:srgbClr val="FF6600"/>
            </a:solidFill>
            <a:prstDash val="solid"/>
            <a:round/>
            <a:headEnd type="none" w="med" len="med"/>
            <a:tailEnd type="none" w="med" len="med"/>
          </a:ln>
          <a:effectLst/>
        </p:spPr>
      </p:cxnSp>
      <p:sp>
        <p:nvSpPr>
          <p:cNvPr id="24" name="Rectangle 23"/>
          <p:cNvSpPr/>
          <p:nvPr/>
        </p:nvSpPr>
        <p:spPr>
          <a:xfrm>
            <a:off x="3075689" y="1633619"/>
            <a:ext cx="1621483" cy="523220"/>
          </a:xfrm>
          <a:prstGeom prst="rect">
            <a:avLst/>
          </a:prstGeom>
        </p:spPr>
        <p:txBody>
          <a:bodyPr wrap="none">
            <a:spAutoFit/>
          </a:bodyPr>
          <a:lstStyle/>
          <a:p>
            <a:r>
              <a:rPr lang="en-US" sz="2800" dirty="0"/>
              <a:t>Overlaps</a:t>
            </a:r>
            <a:endParaRPr lang="en-US" dirty="0"/>
          </a:p>
        </p:txBody>
      </p:sp>
      <p:sp>
        <p:nvSpPr>
          <p:cNvPr id="25" name="Rectangle 24"/>
          <p:cNvSpPr/>
          <p:nvPr/>
        </p:nvSpPr>
        <p:spPr>
          <a:xfrm>
            <a:off x="6966986" y="2774716"/>
            <a:ext cx="1501558" cy="523220"/>
          </a:xfrm>
          <a:prstGeom prst="rect">
            <a:avLst/>
          </a:prstGeom>
        </p:spPr>
        <p:txBody>
          <a:bodyPr wrap="none">
            <a:spAutoFit/>
          </a:bodyPr>
          <a:lstStyle/>
          <a:p>
            <a:r>
              <a:rPr lang="en-US" sz="2800" dirty="0"/>
              <a:t>Crosses</a:t>
            </a:r>
            <a:endParaRPr lang="en-US" dirty="0"/>
          </a:p>
        </p:txBody>
      </p:sp>
      <p:sp>
        <p:nvSpPr>
          <p:cNvPr id="26" name="Rectangle 25"/>
          <p:cNvSpPr/>
          <p:nvPr/>
        </p:nvSpPr>
        <p:spPr>
          <a:xfrm>
            <a:off x="7841234" y="5851267"/>
            <a:ext cx="1741232" cy="523220"/>
          </a:xfrm>
          <a:prstGeom prst="rect">
            <a:avLst/>
          </a:prstGeom>
        </p:spPr>
        <p:txBody>
          <a:bodyPr wrap="none">
            <a:spAutoFit/>
          </a:bodyPr>
          <a:lstStyle/>
          <a:p>
            <a:r>
              <a:rPr lang="en-US" sz="2800" dirty="0"/>
              <a:t>Intersects</a:t>
            </a:r>
            <a:endParaRPr lang="en-US" dirty="0"/>
          </a:p>
        </p:txBody>
      </p:sp>
      <p:sp>
        <p:nvSpPr>
          <p:cNvPr id="27" name="Rectangle 26"/>
          <p:cNvSpPr/>
          <p:nvPr/>
        </p:nvSpPr>
        <p:spPr>
          <a:xfrm>
            <a:off x="9007644" y="3634564"/>
            <a:ext cx="1282573" cy="523220"/>
          </a:xfrm>
          <a:prstGeom prst="rect">
            <a:avLst/>
          </a:prstGeom>
        </p:spPr>
        <p:txBody>
          <a:bodyPr wrap="none">
            <a:spAutoFit/>
          </a:bodyPr>
          <a:lstStyle/>
          <a:p>
            <a:r>
              <a:rPr lang="en-US" sz="2800" dirty="0"/>
              <a:t>Equals</a:t>
            </a:r>
          </a:p>
        </p:txBody>
      </p:sp>
      <p:sp>
        <p:nvSpPr>
          <p:cNvPr id="28" name="Rectangle 27"/>
          <p:cNvSpPr/>
          <p:nvPr/>
        </p:nvSpPr>
        <p:spPr>
          <a:xfrm>
            <a:off x="2294383" y="4023113"/>
            <a:ext cx="1182285" cy="523220"/>
          </a:xfrm>
          <a:prstGeom prst="rect">
            <a:avLst/>
          </a:prstGeom>
        </p:spPr>
        <p:txBody>
          <a:bodyPr wrap="none">
            <a:spAutoFit/>
          </a:bodyPr>
          <a:lstStyle/>
          <a:p>
            <a:r>
              <a:rPr lang="en-US" sz="2800" dirty="0" smtClean="0"/>
              <a:t>Within</a:t>
            </a:r>
            <a:endParaRPr lang="en-US" dirty="0"/>
          </a:p>
        </p:txBody>
      </p:sp>
      <p:sp>
        <p:nvSpPr>
          <p:cNvPr id="29" name="Rectangle 28"/>
          <p:cNvSpPr/>
          <p:nvPr/>
        </p:nvSpPr>
        <p:spPr>
          <a:xfrm>
            <a:off x="10434512" y="980154"/>
            <a:ext cx="1522071" cy="523220"/>
          </a:xfrm>
          <a:prstGeom prst="rect">
            <a:avLst/>
          </a:prstGeom>
        </p:spPr>
        <p:txBody>
          <a:bodyPr wrap="none">
            <a:spAutoFit/>
          </a:bodyPr>
          <a:lstStyle/>
          <a:p>
            <a:r>
              <a:rPr lang="en-US" sz="2800" dirty="0"/>
              <a:t>Touches</a:t>
            </a:r>
            <a:endParaRPr lang="en-US" dirty="0"/>
          </a:p>
        </p:txBody>
      </p:sp>
      <p:sp>
        <p:nvSpPr>
          <p:cNvPr id="31" name="Oval 30"/>
          <p:cNvSpPr/>
          <p:nvPr/>
        </p:nvSpPr>
        <p:spPr bwMode="auto">
          <a:xfrm>
            <a:off x="7198676" y="5434206"/>
            <a:ext cx="160300" cy="14259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p:cNvSpPr/>
          <p:nvPr/>
        </p:nvSpPr>
        <p:spPr>
          <a:xfrm>
            <a:off x="270431" y="6174432"/>
            <a:ext cx="2108269" cy="400110"/>
          </a:xfrm>
          <a:prstGeom prst="rect">
            <a:avLst/>
          </a:prstGeom>
          <a:noFill/>
        </p:spPr>
        <p:txBody>
          <a:bodyPr wrap="none">
            <a:spAutoFit/>
          </a:bodyPr>
          <a:lstStyle/>
          <a:p>
            <a:r>
              <a:rPr lang="en-US"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Orchards Demo</a:t>
            </a:r>
            <a:endPar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9788916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6" name="Rectangle 5"/>
          <p:cNvSpPr/>
          <p:nvPr/>
        </p:nvSpPr>
        <p:spPr>
          <a:xfrm>
            <a:off x="1534325" y="1880651"/>
            <a:ext cx="1122848" cy="523220"/>
          </a:xfrm>
          <a:prstGeom prst="rect">
            <a:avLst/>
          </a:prstGeom>
        </p:spPr>
        <p:txBody>
          <a:bodyPr wrap="none">
            <a:spAutoFit/>
          </a:bodyPr>
          <a:lstStyle/>
          <a:p>
            <a:r>
              <a:rPr lang="en-US" sz="2800" dirty="0"/>
              <a:t>Union</a:t>
            </a:r>
          </a:p>
        </p:txBody>
      </p:sp>
      <p:sp>
        <p:nvSpPr>
          <p:cNvPr id="23" name="Rectangle 22"/>
          <p:cNvSpPr/>
          <p:nvPr/>
        </p:nvSpPr>
        <p:spPr>
          <a:xfrm>
            <a:off x="9184104" y="4278002"/>
            <a:ext cx="2040868" cy="523220"/>
          </a:xfrm>
          <a:prstGeom prst="rect">
            <a:avLst/>
          </a:prstGeom>
        </p:spPr>
        <p:txBody>
          <a:bodyPr wrap="none">
            <a:spAutoFit/>
          </a:bodyPr>
          <a:lstStyle/>
          <a:p>
            <a:r>
              <a:rPr lang="en-US" sz="2800" dirty="0"/>
              <a:t>Intersection</a:t>
            </a:r>
            <a:r>
              <a:rPr lang="en-US" dirty="0"/>
              <a:t> </a:t>
            </a:r>
          </a:p>
        </p:txBody>
      </p:sp>
      <p:sp>
        <p:nvSpPr>
          <p:cNvPr id="25" name="Rectangle 24"/>
          <p:cNvSpPr/>
          <p:nvPr/>
        </p:nvSpPr>
        <p:spPr>
          <a:xfrm>
            <a:off x="5842306" y="1869564"/>
            <a:ext cx="3610058" cy="523220"/>
          </a:xfrm>
          <a:prstGeom prst="rect">
            <a:avLst/>
          </a:prstGeom>
        </p:spPr>
        <p:txBody>
          <a:bodyPr wrap="none">
            <a:spAutoFit/>
          </a:bodyPr>
          <a:lstStyle/>
          <a:p>
            <a:r>
              <a:rPr lang="en-US" sz="2800" dirty="0"/>
              <a:t>Symmetric Difference</a:t>
            </a:r>
          </a:p>
        </p:txBody>
      </p:sp>
      <p:sp>
        <p:nvSpPr>
          <p:cNvPr id="26" name="Rectangle 25"/>
          <p:cNvSpPr/>
          <p:nvPr/>
        </p:nvSpPr>
        <p:spPr>
          <a:xfrm>
            <a:off x="4425874" y="4293032"/>
            <a:ext cx="803225" cy="523220"/>
          </a:xfrm>
          <a:prstGeom prst="rect">
            <a:avLst/>
          </a:prstGeom>
        </p:spPr>
        <p:txBody>
          <a:bodyPr wrap="none">
            <a:spAutoFit/>
          </a:bodyPr>
          <a:lstStyle/>
          <a:p>
            <a:r>
              <a:rPr lang="en-US" sz="2800" dirty="0"/>
              <a:t>Clip</a:t>
            </a:r>
            <a:endParaRPr lang="en-US" dirty="0"/>
          </a:p>
        </p:txBody>
      </p:sp>
      <p:pic>
        <p:nvPicPr>
          <p:cNvPr id="28" name="Picture 27" descr="Screen Shot 2016-02-18 at 11.31.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8" y="2448561"/>
            <a:ext cx="3387352" cy="1678554"/>
          </a:xfrm>
          <a:prstGeom prst="rect">
            <a:avLst/>
          </a:prstGeom>
        </p:spPr>
      </p:pic>
      <p:pic>
        <p:nvPicPr>
          <p:cNvPr id="29" name="Picture 28" descr="Screen Shot 2016-02-18 at 11.3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073" y="4866037"/>
            <a:ext cx="3513315" cy="1463881"/>
          </a:xfrm>
          <a:prstGeom prst="rect">
            <a:avLst/>
          </a:prstGeom>
        </p:spPr>
      </p:pic>
      <p:pic>
        <p:nvPicPr>
          <p:cNvPr id="30" name="Picture 29" descr="Screen Shot 2016-02-18 at 11.31.3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4533" y="2403871"/>
            <a:ext cx="3842408" cy="1698749"/>
          </a:xfrm>
          <a:prstGeom prst="rect">
            <a:avLst/>
          </a:prstGeom>
        </p:spPr>
      </p:pic>
      <p:pic>
        <p:nvPicPr>
          <p:cNvPr id="31" name="Picture 30" descr="Screen Shot 2016-02-18 at 11.31.2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4406" y="4866037"/>
            <a:ext cx="3080264" cy="1726704"/>
          </a:xfrm>
          <a:prstGeom prst="rect">
            <a:avLst/>
          </a:prstGeom>
        </p:spPr>
      </p:pic>
      <p:sp>
        <p:nvSpPr>
          <p:cNvPr id="32" name="Rectangle 31"/>
          <p:cNvSpPr/>
          <p:nvPr/>
        </p:nvSpPr>
        <p:spPr>
          <a:xfrm>
            <a:off x="258665" y="6220293"/>
            <a:ext cx="1915909"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9"/>
              </a:rPr>
              <a:t>Utah land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Geometry Algebra/Overlay operations</a:t>
            </a:r>
            <a:endParaRPr lang="en-US" sz="2400" dirty="0"/>
          </a:p>
        </p:txBody>
      </p:sp>
    </p:spTree>
    <p:extLst>
      <p:ext uri="{BB962C8B-B14F-4D97-AF65-F5344CB8AC3E}">
        <p14:creationId xmlns:p14="http://schemas.microsoft.com/office/powerpoint/2010/main" val="26106352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466025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geodesic and planar measurement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Rectangle 5"/>
          <p:cNvSpPr/>
          <p:nvPr/>
        </p:nvSpPr>
        <p:spPr>
          <a:xfrm>
            <a:off x="775202" y="1989861"/>
            <a:ext cx="3188693" cy="1815882"/>
          </a:xfrm>
          <a:prstGeom prst="rect">
            <a:avLst/>
          </a:prstGeom>
        </p:spPr>
        <p:txBody>
          <a:bodyPr wrap="none">
            <a:spAutoFit/>
          </a:bodyPr>
          <a:lstStyle/>
          <a:p>
            <a:pPr marL="457200" indent="-457200">
              <a:buFont typeface="Arial" panose="020B0604020202020204" pitchFamily="34" charset="0"/>
              <a:buChar char="•"/>
            </a:pPr>
            <a:r>
              <a:rPr lang="en-US" sz="2800" dirty="0" err="1" smtClean="0"/>
              <a:t>geodesicLength</a:t>
            </a:r>
            <a:endParaRPr lang="en-US" sz="2800" dirty="0" smtClean="0"/>
          </a:p>
          <a:p>
            <a:pPr marL="457200" indent="-457200">
              <a:buFont typeface="Arial" panose="020B0604020202020204" pitchFamily="34" charset="0"/>
              <a:buChar char="•"/>
            </a:pPr>
            <a:r>
              <a:rPr lang="en-US" sz="2800" dirty="0" err="1" smtClean="0"/>
              <a:t>planarLength</a:t>
            </a:r>
            <a:endParaRPr lang="en-US" sz="2800" dirty="0" smtClean="0"/>
          </a:p>
          <a:p>
            <a:pPr marL="457200" indent="-457200">
              <a:buFont typeface="Arial" panose="020B0604020202020204" pitchFamily="34" charset="0"/>
              <a:buChar char="•"/>
            </a:pPr>
            <a:r>
              <a:rPr lang="en-US" sz="2800" dirty="0" err="1" smtClean="0"/>
              <a:t>geodesicArea</a:t>
            </a:r>
            <a:endParaRPr lang="en-US" sz="2800" dirty="0" smtClean="0"/>
          </a:p>
          <a:p>
            <a:pPr marL="457200" indent="-457200">
              <a:buFont typeface="Arial" panose="020B0604020202020204" pitchFamily="34" charset="0"/>
              <a:buChar char="•"/>
            </a:pPr>
            <a:r>
              <a:rPr lang="en-US" sz="2800" dirty="0" err="1" smtClean="0"/>
              <a:t>planarArea</a:t>
            </a:r>
            <a:endParaRPr lang="en-US" sz="2800" dirty="0"/>
          </a:p>
        </p:txBody>
      </p:sp>
      <p:pic>
        <p:nvPicPr>
          <p:cNvPr id="14" name="Picture 13" descr="Screen Shot 2016-02-18 at 11.49.3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197" y="2120950"/>
            <a:ext cx="7860189" cy="3856582"/>
          </a:xfrm>
          <a:prstGeom prst="rect">
            <a:avLst/>
          </a:prstGeom>
        </p:spPr>
      </p:pic>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Distances and Measurements</a:t>
            </a:r>
            <a:endParaRPr lang="en-US" sz="2400" dirty="0"/>
          </a:p>
        </p:txBody>
      </p:sp>
    </p:spTree>
    <p:extLst>
      <p:ext uri="{BB962C8B-B14F-4D97-AF65-F5344CB8AC3E}">
        <p14:creationId xmlns:p14="http://schemas.microsoft.com/office/powerpoint/2010/main" val="38530914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2" name="Content Placeholder 11"/>
          <p:cNvSpPr>
            <a:spLocks noGrp="1"/>
          </p:cNvSpPr>
          <p:nvPr>
            <p:ph sz="quarter" idx="12"/>
          </p:nvPr>
        </p:nvSpPr>
        <p:spPr>
          <a:xfrm>
            <a:off x="914400" y="1828805"/>
            <a:ext cx="4278634" cy="2558312"/>
          </a:xfrm>
        </p:spPr>
        <p:txBody>
          <a:bodyPr/>
          <a:lstStyle/>
          <a:p>
            <a:r>
              <a:rPr lang="en-US" dirty="0"/>
              <a:t>Buffer</a:t>
            </a:r>
          </a:p>
          <a:p>
            <a:r>
              <a:rPr lang="en-US" dirty="0"/>
              <a:t>Geodesic </a:t>
            </a:r>
            <a:r>
              <a:rPr lang="en-US" dirty="0" smtClean="0"/>
              <a:t>Buffer</a:t>
            </a:r>
          </a:p>
          <a:p>
            <a:r>
              <a:rPr lang="en-US" dirty="0" smtClean="0"/>
              <a:t>Generalize</a:t>
            </a:r>
          </a:p>
          <a:p>
            <a:r>
              <a:rPr lang="en-US" dirty="0" smtClean="0"/>
              <a:t>Densify</a:t>
            </a:r>
          </a:p>
          <a:p>
            <a:r>
              <a:rPr lang="en-US" dirty="0" smtClean="0"/>
              <a:t>Simplify</a:t>
            </a:r>
          </a:p>
          <a:p>
            <a:pPr marL="0" indent="0">
              <a:buNone/>
            </a:pPr>
            <a:endParaRPr lang="en-US" dirty="0"/>
          </a:p>
          <a:p>
            <a:endParaRPr lang="en-US" dirty="0"/>
          </a:p>
        </p:txBody>
      </p:sp>
      <p:sp>
        <p:nvSpPr>
          <p:cNvPr id="9" name="Content Placeholder 11"/>
          <p:cNvSpPr txBox="1">
            <a:spLocks/>
          </p:cNvSpPr>
          <p:nvPr/>
        </p:nvSpPr>
        <p:spPr>
          <a:xfrm>
            <a:off x="3267237" y="1828804"/>
            <a:ext cx="2554494" cy="255831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5750" indent="-285750"/>
            <a:r>
              <a:rPr lang="en-US" dirty="0" smtClean="0"/>
              <a:t>Rotate</a:t>
            </a:r>
            <a:endParaRPr lang="en-US" dirty="0"/>
          </a:p>
          <a:p>
            <a:pPr marL="285750" indent="-285750"/>
            <a:r>
              <a:rPr lang="en-US" dirty="0"/>
              <a:t>Flip</a:t>
            </a:r>
          </a:p>
          <a:p>
            <a:pPr marL="285750" indent="-285750"/>
            <a:r>
              <a:rPr lang="en-US" dirty="0"/>
              <a:t>Convex Hull</a:t>
            </a:r>
          </a:p>
          <a:p>
            <a:pPr marL="285750" indent="-285750"/>
            <a:r>
              <a:rPr lang="en-US" dirty="0" err="1"/>
              <a:t>IsSimple</a:t>
            </a:r>
            <a:endParaRPr lang="en-US" dirty="0"/>
          </a:p>
          <a:p>
            <a:endParaRPr lang="en-US" dirty="0" smtClean="0"/>
          </a:p>
          <a:p>
            <a:pPr marL="0" indent="0">
              <a:buFont typeface="Arial"/>
              <a:buNone/>
            </a:pPr>
            <a:endParaRPr lang="en-US" dirty="0" smtClean="0"/>
          </a:p>
          <a:p>
            <a:endParaRPr lang="en-US" dirty="0"/>
          </a:p>
        </p:txBody>
      </p:sp>
      <p:pic>
        <p:nvPicPr>
          <p:cNvPr id="4" name="Picture 3" descr="Screen Shot 2016-02-19 at 12.04.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034" y="1503778"/>
            <a:ext cx="6684618" cy="4831531"/>
          </a:xfrm>
          <a:prstGeom prst="rect">
            <a:avLst/>
          </a:prstGeom>
        </p:spPr>
      </p:pic>
      <p:sp>
        <p:nvSpPr>
          <p:cNvPr id="5" name="Rectangle 4"/>
          <p:cNvSpPr/>
          <p:nvPr/>
        </p:nvSpPr>
        <p:spPr>
          <a:xfrm>
            <a:off x="9202652" y="1005735"/>
            <a:ext cx="2573516" cy="523220"/>
          </a:xfrm>
          <a:prstGeom prst="rect">
            <a:avLst/>
          </a:prstGeom>
        </p:spPr>
        <p:txBody>
          <a:bodyPr wrap="none">
            <a:spAutoFit/>
          </a:bodyPr>
          <a:lstStyle/>
          <a:p>
            <a:r>
              <a:rPr lang="en-US" sz="2800" dirty="0" err="1"/>
              <a:t>g</a:t>
            </a:r>
            <a:r>
              <a:rPr lang="en-US" sz="2800" dirty="0" err="1" smtClean="0"/>
              <a:t>eodesicBuffer</a:t>
            </a:r>
            <a:endParaRPr lang="en-US" sz="2800" dirty="0"/>
          </a:p>
        </p:txBody>
      </p:sp>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Other Operations</a:t>
            </a:r>
            <a:endParaRPr lang="en-US" sz="2400" dirty="0"/>
          </a:p>
        </p:txBody>
      </p:sp>
    </p:spTree>
    <p:extLst>
      <p:ext uri="{BB962C8B-B14F-4D97-AF65-F5344CB8AC3E}">
        <p14:creationId xmlns:p14="http://schemas.microsoft.com/office/powerpoint/2010/main" val="40162867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It’s called the Geometry Service!</a:t>
            </a:r>
            <a:endParaRPr lang="en-GB" dirty="0"/>
          </a:p>
        </p:txBody>
      </p:sp>
      <p:sp>
        <p:nvSpPr>
          <p:cNvPr id="5" name="Title 4"/>
          <p:cNvSpPr>
            <a:spLocks noGrp="1"/>
          </p:cNvSpPr>
          <p:nvPr>
            <p:ph type="title"/>
          </p:nvPr>
        </p:nvSpPr>
        <p:spPr/>
        <p:txBody>
          <a:bodyPr/>
          <a:lstStyle/>
          <a:p>
            <a:r>
              <a:rPr lang="en-GB" dirty="0" smtClean="0"/>
              <a:t>I can do this already….</a:t>
            </a:r>
            <a:endParaRPr lang="en-GB" dirty="0"/>
          </a:p>
        </p:txBody>
      </p:sp>
    </p:spTree>
    <p:extLst>
      <p:ext uri="{BB962C8B-B14F-4D97-AF65-F5344CB8AC3E}">
        <p14:creationId xmlns:p14="http://schemas.microsoft.com/office/powerpoint/2010/main" val="2323777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56275"/>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Service REST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16" name="Rectangle 61"/>
          <p:cNvSpPr>
            <a:spLocks/>
          </p:cNvSpPr>
          <p:nvPr/>
        </p:nvSpPr>
        <p:spPr bwMode="auto">
          <a:xfrm rot="10800000" flipV="1">
            <a:off x="675387" y="3389485"/>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4" name="TextBox 3"/>
          <p:cNvSpPr txBox="1"/>
          <p:nvPr/>
        </p:nvSpPr>
        <p:spPr>
          <a:xfrm>
            <a:off x="675386" y="3671720"/>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Encoding </a:t>
            </a:r>
          </a:p>
          <a:p>
            <a:pPr algn="l" eaLnBrk="0" hangingPunct="0">
              <a:lnSpc>
                <a:spcPts val="1800"/>
              </a:lnSpc>
            </a:pPr>
            <a:r>
              <a:rPr lang="en-GB" sz="1400" b="1" dirty="0" smtClean="0"/>
              <a:t>Geometry </a:t>
            </a:r>
          </a:p>
          <a:p>
            <a:pPr algn="l" eaLnBrk="0" hangingPunct="0">
              <a:lnSpc>
                <a:spcPts val="1800"/>
              </a:lnSpc>
            </a:pPr>
            <a:r>
              <a:rPr lang="en-GB" sz="1400" b="1" dirty="0" smtClean="0"/>
              <a:t>as JSON</a:t>
            </a:r>
          </a:p>
          <a:p>
            <a:pPr algn="l" eaLnBrk="0" hangingPunct="0">
              <a:lnSpc>
                <a:spcPts val="1800"/>
              </a:lnSpc>
            </a:pPr>
            <a:endParaRPr lang="en-GB" sz="1400" b="1" dirty="0">
              <a:ea typeface="+mn-ea"/>
              <a:cs typeface="+mn-cs"/>
            </a:endParaRPr>
          </a:p>
          <a:p>
            <a:pPr algn="l" eaLnBrk="0" hangingPunct="0">
              <a:lnSpc>
                <a:spcPts val="1800"/>
              </a:lnSpc>
            </a:pPr>
            <a:r>
              <a:rPr lang="en-GB" sz="1400" b="1" dirty="0" smtClean="0"/>
              <a:t>5ms</a:t>
            </a:r>
            <a:endParaRPr lang="en-GB" sz="1400" b="1" dirty="0" smtClean="0">
              <a:ea typeface="+mn-ea"/>
              <a:cs typeface="+mn-cs"/>
            </a:endParaRPr>
          </a:p>
        </p:txBody>
      </p:sp>
      <p:sp>
        <p:nvSpPr>
          <p:cNvPr id="17" name="Rectangle 61"/>
          <p:cNvSpPr>
            <a:spLocks/>
          </p:cNvSpPr>
          <p:nvPr/>
        </p:nvSpPr>
        <p:spPr bwMode="auto">
          <a:xfrm rot="10800000" flipV="1">
            <a:off x="1672844" y="3389485"/>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9" name="TextBox 18"/>
          <p:cNvSpPr txBox="1"/>
          <p:nvPr/>
        </p:nvSpPr>
        <p:spPr>
          <a:xfrm>
            <a:off x="1763395" y="3671720"/>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Sending Request over Network</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400" b="1" dirty="0"/>
              <a:t>2</a:t>
            </a:r>
            <a:r>
              <a:rPr lang="en-GB" sz="1400" b="1" dirty="0" smtClean="0"/>
              <a:t>00+ </a:t>
            </a:r>
            <a:r>
              <a:rPr lang="en-GB" sz="1400" b="1" dirty="0" err="1" smtClean="0"/>
              <a:t>ms</a:t>
            </a:r>
            <a:endParaRPr lang="en-GB" sz="1400" b="1" dirty="0" smtClean="0">
              <a:ea typeface="+mn-ea"/>
              <a:cs typeface="+mn-cs"/>
            </a:endParaRPr>
          </a:p>
        </p:txBody>
      </p:sp>
      <p:sp>
        <p:nvSpPr>
          <p:cNvPr id="20" name="Rectangle 61"/>
          <p:cNvSpPr>
            <a:spLocks/>
          </p:cNvSpPr>
          <p:nvPr/>
        </p:nvSpPr>
        <p:spPr bwMode="auto">
          <a:xfrm rot="10800000" flipV="1">
            <a:off x="5082159" y="3389484"/>
            <a:ext cx="1711706" cy="11887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5134420" y="3641729"/>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Running Geometry </a:t>
            </a:r>
          </a:p>
          <a:p>
            <a:pPr algn="l" eaLnBrk="0" hangingPunct="0">
              <a:lnSpc>
                <a:spcPts val="1800"/>
              </a:lnSpc>
            </a:pPr>
            <a:r>
              <a:rPr lang="en-GB" sz="1400" b="1" dirty="0" smtClean="0"/>
              <a:t>Operation</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ea typeface="+mn-ea"/>
              <a:cs typeface="+mn-cs"/>
            </a:endParaRPr>
          </a:p>
          <a:p>
            <a:pPr algn="l" eaLnBrk="0" hangingPunct="0">
              <a:lnSpc>
                <a:spcPts val="1800"/>
              </a:lnSpc>
            </a:pPr>
            <a:r>
              <a:rPr lang="en-GB" sz="1400" b="1" dirty="0" smtClean="0"/>
              <a:t>100+ </a:t>
            </a:r>
            <a:r>
              <a:rPr lang="en-GB" sz="1400" b="1" dirty="0" err="1" smtClean="0"/>
              <a:t>ms</a:t>
            </a:r>
            <a:endParaRPr lang="en-GB" sz="1400" b="1" dirty="0" smtClean="0">
              <a:ea typeface="+mn-ea"/>
              <a:cs typeface="+mn-cs"/>
            </a:endParaRPr>
          </a:p>
        </p:txBody>
      </p:sp>
      <p:sp>
        <p:nvSpPr>
          <p:cNvPr id="22" name="Rectangle 61"/>
          <p:cNvSpPr>
            <a:spLocks/>
          </p:cNvSpPr>
          <p:nvPr/>
        </p:nvSpPr>
        <p:spPr bwMode="auto">
          <a:xfrm rot="10800000" flipV="1">
            <a:off x="6923659" y="3400420"/>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6" name="TextBox 25"/>
          <p:cNvSpPr txBox="1"/>
          <p:nvPr/>
        </p:nvSpPr>
        <p:spPr>
          <a:xfrm>
            <a:off x="7035165" y="3641729"/>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Sending Response back </a:t>
            </a:r>
          </a:p>
          <a:p>
            <a:pPr algn="l" eaLnBrk="0" hangingPunct="0">
              <a:lnSpc>
                <a:spcPts val="1800"/>
              </a:lnSpc>
            </a:pPr>
            <a:r>
              <a:rPr lang="en-GB" sz="1400" b="1" dirty="0" smtClean="0"/>
              <a:t>over Network</a:t>
            </a: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400" b="1" dirty="0"/>
              <a:t>2</a:t>
            </a:r>
            <a:r>
              <a:rPr lang="en-GB" sz="1400" b="1" dirty="0" smtClean="0"/>
              <a:t>00+ </a:t>
            </a:r>
            <a:r>
              <a:rPr lang="en-GB" sz="1400" b="1" dirty="0" err="1" smtClean="0"/>
              <a:t>ms</a:t>
            </a:r>
            <a:endParaRPr lang="en-GB" sz="1400" b="1" dirty="0" smtClean="0">
              <a:ea typeface="+mn-ea"/>
              <a:cs typeface="+mn-cs"/>
            </a:endParaRPr>
          </a:p>
        </p:txBody>
      </p:sp>
      <p:sp>
        <p:nvSpPr>
          <p:cNvPr id="27" name="Rectangle 61"/>
          <p:cNvSpPr>
            <a:spLocks/>
          </p:cNvSpPr>
          <p:nvPr/>
        </p:nvSpPr>
        <p:spPr bwMode="auto">
          <a:xfrm rot="10800000" flipV="1">
            <a:off x="10399777" y="3400586"/>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8" name="TextBox 27"/>
          <p:cNvSpPr txBox="1"/>
          <p:nvPr/>
        </p:nvSpPr>
        <p:spPr>
          <a:xfrm>
            <a:off x="10421112" y="3671720"/>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Decoding</a:t>
            </a:r>
          </a:p>
          <a:p>
            <a:pPr algn="l" eaLnBrk="0" hangingPunct="0">
              <a:lnSpc>
                <a:spcPts val="1800"/>
              </a:lnSpc>
            </a:pPr>
            <a:r>
              <a:rPr lang="en-GB" sz="1400" b="1" dirty="0" smtClean="0"/>
              <a:t>Response</a:t>
            </a:r>
          </a:p>
          <a:p>
            <a:pPr algn="l" eaLnBrk="0" hangingPunct="0">
              <a:lnSpc>
                <a:spcPts val="1800"/>
              </a:lnSpc>
            </a:pPr>
            <a:endParaRPr lang="en-GB" sz="1400" b="1" dirty="0" smtClean="0"/>
          </a:p>
          <a:p>
            <a:pPr algn="l" eaLnBrk="0" hangingPunct="0">
              <a:lnSpc>
                <a:spcPts val="1800"/>
              </a:lnSpc>
            </a:pPr>
            <a:endParaRPr lang="en-GB" sz="1400" b="1" dirty="0">
              <a:ea typeface="+mn-ea"/>
              <a:cs typeface="+mn-cs"/>
            </a:endParaRPr>
          </a:p>
          <a:p>
            <a:pPr algn="l" eaLnBrk="0" hangingPunct="0">
              <a:lnSpc>
                <a:spcPts val="1800"/>
              </a:lnSpc>
            </a:pPr>
            <a:r>
              <a:rPr lang="en-GB" sz="1400" b="1" dirty="0" smtClean="0"/>
              <a:t>5ms</a:t>
            </a:r>
            <a:endParaRPr lang="en-GB" sz="1400" b="1" dirty="0" smtClean="0">
              <a:ea typeface="+mn-ea"/>
              <a:cs typeface="+mn-cs"/>
            </a:endParaRPr>
          </a:p>
        </p:txBody>
      </p:sp>
      <p:grpSp>
        <p:nvGrpSpPr>
          <p:cNvPr id="29" name="Group 28"/>
          <p:cNvGrpSpPr>
            <a:grpSpLocks noChangeAspect="1"/>
          </p:cNvGrpSpPr>
          <p:nvPr/>
        </p:nvGrpSpPr>
        <p:grpSpPr>
          <a:xfrm>
            <a:off x="599754" y="2053696"/>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a:grpSpLocks noChangeAspect="1"/>
          </p:cNvGrpSpPr>
          <p:nvPr/>
        </p:nvGrpSpPr>
        <p:grpSpPr>
          <a:xfrm>
            <a:off x="5545756" y="1976943"/>
            <a:ext cx="784511" cy="619203"/>
            <a:chOff x="7482393" y="1213419"/>
            <a:chExt cx="889000" cy="701675"/>
          </a:xfrm>
        </p:grpSpPr>
        <p:sp useBgFill="1">
          <p:nvSpPr>
            <p:cNvPr id="39" name="Freeform 33"/>
            <p:cNvSpPr>
              <a:spLocks/>
            </p:cNvSpPr>
            <p:nvPr/>
          </p:nvSpPr>
          <p:spPr bwMode="auto">
            <a:xfrm>
              <a:off x="7482393" y="1213419"/>
              <a:ext cx="889000" cy="701675"/>
            </a:xfrm>
            <a:custGeom>
              <a:avLst/>
              <a:gdLst>
                <a:gd name="T0" fmla="*/ 1638 w 2802"/>
                <a:gd name="T1" fmla="*/ 13 h 2208"/>
                <a:gd name="T2" fmla="*/ 1815 w 2802"/>
                <a:gd name="T3" fmla="*/ 77 h 2208"/>
                <a:gd name="T4" fmla="*/ 1962 w 2802"/>
                <a:gd name="T5" fmla="*/ 190 h 2208"/>
                <a:gd name="T6" fmla="*/ 2072 w 2802"/>
                <a:gd name="T7" fmla="*/ 342 h 2208"/>
                <a:gd name="T8" fmla="*/ 2217 w 2802"/>
                <a:gd name="T9" fmla="*/ 429 h 2208"/>
                <a:gd name="T10" fmla="*/ 2372 w 2802"/>
                <a:gd name="T11" fmla="*/ 519 h 2208"/>
                <a:gd name="T12" fmla="*/ 2489 w 2802"/>
                <a:gd name="T13" fmla="*/ 651 h 2208"/>
                <a:gd name="T14" fmla="*/ 2558 w 2802"/>
                <a:gd name="T15" fmla="*/ 817 h 2208"/>
                <a:gd name="T16" fmla="*/ 2571 w 2802"/>
                <a:gd name="T17" fmla="*/ 973 h 2208"/>
                <a:gd name="T18" fmla="*/ 2695 w 2802"/>
                <a:gd name="T19" fmla="*/ 1081 h 2208"/>
                <a:gd name="T20" fmla="*/ 2775 w 2802"/>
                <a:gd name="T21" fmla="*/ 1221 h 2208"/>
                <a:gd name="T22" fmla="*/ 2802 w 2802"/>
                <a:gd name="T23" fmla="*/ 1385 h 2208"/>
                <a:gd name="T24" fmla="*/ 2771 w 2802"/>
                <a:gd name="T25" fmla="*/ 1559 h 2208"/>
                <a:gd name="T26" fmla="*/ 2681 w 2802"/>
                <a:gd name="T27" fmla="*/ 1704 h 2208"/>
                <a:gd name="T28" fmla="*/ 2547 w 2802"/>
                <a:gd name="T29" fmla="*/ 1809 h 2208"/>
                <a:gd name="T30" fmla="*/ 2382 w 2802"/>
                <a:gd name="T31" fmla="*/ 1862 h 2208"/>
                <a:gd name="T32" fmla="*/ 2189 w 2802"/>
                <a:gd name="T33" fmla="*/ 1866 h 2208"/>
                <a:gd name="T34" fmla="*/ 2178 w 2802"/>
                <a:gd name="T35" fmla="*/ 2012 h 2208"/>
                <a:gd name="T36" fmla="*/ 2102 w 2802"/>
                <a:gd name="T37" fmla="*/ 2097 h 2208"/>
                <a:gd name="T38" fmla="*/ 1963 w 2802"/>
                <a:gd name="T39" fmla="*/ 2164 h 2208"/>
                <a:gd name="T40" fmla="*/ 1773 w 2802"/>
                <a:gd name="T41" fmla="*/ 2201 h 2208"/>
                <a:gd name="T42" fmla="*/ 1538 w 2802"/>
                <a:gd name="T43" fmla="*/ 2207 h 2208"/>
                <a:gd name="T44" fmla="*/ 1330 w 2802"/>
                <a:gd name="T45" fmla="*/ 2180 h 2208"/>
                <a:gd name="T46" fmla="*/ 1175 w 2802"/>
                <a:gd name="T47" fmla="*/ 2123 h 2208"/>
                <a:gd name="T48" fmla="*/ 1071 w 2802"/>
                <a:gd name="T49" fmla="*/ 2035 h 2208"/>
                <a:gd name="T50" fmla="*/ 1047 w 2802"/>
                <a:gd name="T51" fmla="*/ 1964 h 2208"/>
                <a:gd name="T52" fmla="*/ 546 w 2802"/>
                <a:gd name="T53" fmla="*/ 1862 h 2208"/>
                <a:gd name="T54" fmla="*/ 360 w 2802"/>
                <a:gd name="T55" fmla="*/ 1811 h 2208"/>
                <a:gd name="T56" fmla="*/ 202 w 2802"/>
                <a:gd name="T57" fmla="*/ 1707 h 2208"/>
                <a:gd name="T58" fmla="*/ 83 w 2802"/>
                <a:gd name="T59" fmla="*/ 1562 h 2208"/>
                <a:gd name="T60" fmla="*/ 13 w 2802"/>
                <a:gd name="T61" fmla="*/ 1383 h 2208"/>
                <a:gd name="T62" fmla="*/ 2 w 2802"/>
                <a:gd name="T63" fmla="*/ 1189 h 2208"/>
                <a:gd name="T64" fmla="*/ 49 w 2802"/>
                <a:gd name="T65" fmla="*/ 1011 h 2208"/>
                <a:gd name="T66" fmla="*/ 145 w 2802"/>
                <a:gd name="T67" fmla="*/ 856 h 2208"/>
                <a:gd name="T68" fmla="*/ 281 w 2802"/>
                <a:gd name="T69" fmla="*/ 736 h 2208"/>
                <a:gd name="T70" fmla="*/ 401 w 2802"/>
                <a:gd name="T71" fmla="*/ 617 h 2208"/>
                <a:gd name="T72" fmla="*/ 468 w 2802"/>
                <a:gd name="T73" fmla="*/ 446 h 2208"/>
                <a:gd name="T74" fmla="*/ 587 w 2802"/>
                <a:gd name="T75" fmla="*/ 310 h 2208"/>
                <a:gd name="T76" fmla="*/ 744 w 2802"/>
                <a:gd name="T77" fmla="*/ 218 h 2208"/>
                <a:gd name="T78" fmla="*/ 931 w 2802"/>
                <a:gd name="T79" fmla="*/ 185 h 2208"/>
                <a:gd name="T80" fmla="*/ 1096 w 2802"/>
                <a:gd name="T81" fmla="*/ 154 h 2208"/>
                <a:gd name="T82" fmla="*/ 1258 w 2802"/>
                <a:gd name="T83" fmla="*/ 52 h 2208"/>
                <a:gd name="T84" fmla="*/ 1445 w 2802"/>
                <a:gd name="T85" fmla="*/ 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208">
                  <a:moveTo>
                    <a:pt x="1510" y="0"/>
                  </a:moveTo>
                  <a:lnTo>
                    <a:pt x="1575" y="3"/>
                  </a:lnTo>
                  <a:lnTo>
                    <a:pt x="1638" y="13"/>
                  </a:lnTo>
                  <a:lnTo>
                    <a:pt x="1700" y="29"/>
                  </a:lnTo>
                  <a:lnTo>
                    <a:pt x="1759" y="51"/>
                  </a:lnTo>
                  <a:lnTo>
                    <a:pt x="1815" y="77"/>
                  </a:lnTo>
                  <a:lnTo>
                    <a:pt x="1868" y="110"/>
                  </a:lnTo>
                  <a:lnTo>
                    <a:pt x="1917" y="148"/>
                  </a:lnTo>
                  <a:lnTo>
                    <a:pt x="1962" y="190"/>
                  </a:lnTo>
                  <a:lnTo>
                    <a:pt x="2003" y="237"/>
                  </a:lnTo>
                  <a:lnTo>
                    <a:pt x="2041" y="288"/>
                  </a:lnTo>
                  <a:lnTo>
                    <a:pt x="2072" y="342"/>
                  </a:lnTo>
                  <a:lnTo>
                    <a:pt x="2097" y="400"/>
                  </a:lnTo>
                  <a:lnTo>
                    <a:pt x="2159" y="412"/>
                  </a:lnTo>
                  <a:lnTo>
                    <a:pt x="2217" y="429"/>
                  </a:lnTo>
                  <a:lnTo>
                    <a:pt x="2272" y="454"/>
                  </a:lnTo>
                  <a:lnTo>
                    <a:pt x="2324" y="484"/>
                  </a:lnTo>
                  <a:lnTo>
                    <a:pt x="2372" y="519"/>
                  </a:lnTo>
                  <a:lnTo>
                    <a:pt x="2415" y="559"/>
                  </a:lnTo>
                  <a:lnTo>
                    <a:pt x="2455" y="602"/>
                  </a:lnTo>
                  <a:lnTo>
                    <a:pt x="2489" y="651"/>
                  </a:lnTo>
                  <a:lnTo>
                    <a:pt x="2518" y="703"/>
                  </a:lnTo>
                  <a:lnTo>
                    <a:pt x="2541" y="758"/>
                  </a:lnTo>
                  <a:lnTo>
                    <a:pt x="2558" y="817"/>
                  </a:lnTo>
                  <a:lnTo>
                    <a:pt x="2569" y="878"/>
                  </a:lnTo>
                  <a:lnTo>
                    <a:pt x="2573" y="941"/>
                  </a:lnTo>
                  <a:lnTo>
                    <a:pt x="2571" y="973"/>
                  </a:lnTo>
                  <a:lnTo>
                    <a:pt x="2617" y="1005"/>
                  </a:lnTo>
                  <a:lnTo>
                    <a:pt x="2658" y="1040"/>
                  </a:lnTo>
                  <a:lnTo>
                    <a:pt x="2695" y="1081"/>
                  </a:lnTo>
                  <a:lnTo>
                    <a:pt x="2726" y="1125"/>
                  </a:lnTo>
                  <a:lnTo>
                    <a:pt x="2753" y="1172"/>
                  </a:lnTo>
                  <a:lnTo>
                    <a:pt x="2775" y="1221"/>
                  </a:lnTo>
                  <a:lnTo>
                    <a:pt x="2790" y="1274"/>
                  </a:lnTo>
                  <a:lnTo>
                    <a:pt x="2800" y="1329"/>
                  </a:lnTo>
                  <a:lnTo>
                    <a:pt x="2802" y="1385"/>
                  </a:lnTo>
                  <a:lnTo>
                    <a:pt x="2799" y="1445"/>
                  </a:lnTo>
                  <a:lnTo>
                    <a:pt x="2788" y="1503"/>
                  </a:lnTo>
                  <a:lnTo>
                    <a:pt x="2771" y="1559"/>
                  </a:lnTo>
                  <a:lnTo>
                    <a:pt x="2747" y="1611"/>
                  </a:lnTo>
                  <a:lnTo>
                    <a:pt x="2716" y="1659"/>
                  </a:lnTo>
                  <a:lnTo>
                    <a:pt x="2681" y="1704"/>
                  </a:lnTo>
                  <a:lnTo>
                    <a:pt x="2642" y="1744"/>
                  </a:lnTo>
                  <a:lnTo>
                    <a:pt x="2597" y="1779"/>
                  </a:lnTo>
                  <a:lnTo>
                    <a:pt x="2547" y="1809"/>
                  </a:lnTo>
                  <a:lnTo>
                    <a:pt x="2495" y="1833"/>
                  </a:lnTo>
                  <a:lnTo>
                    <a:pt x="2440" y="1851"/>
                  </a:lnTo>
                  <a:lnTo>
                    <a:pt x="2382" y="1862"/>
                  </a:lnTo>
                  <a:lnTo>
                    <a:pt x="2322" y="1866"/>
                  </a:lnTo>
                  <a:lnTo>
                    <a:pt x="2322" y="1866"/>
                  </a:lnTo>
                  <a:lnTo>
                    <a:pt x="2189" y="1866"/>
                  </a:lnTo>
                  <a:lnTo>
                    <a:pt x="2189" y="1964"/>
                  </a:lnTo>
                  <a:lnTo>
                    <a:pt x="2187" y="1989"/>
                  </a:lnTo>
                  <a:lnTo>
                    <a:pt x="2178" y="2012"/>
                  </a:lnTo>
                  <a:lnTo>
                    <a:pt x="2165" y="2035"/>
                  </a:lnTo>
                  <a:lnTo>
                    <a:pt x="2137" y="2068"/>
                  </a:lnTo>
                  <a:lnTo>
                    <a:pt x="2102" y="2097"/>
                  </a:lnTo>
                  <a:lnTo>
                    <a:pt x="2062" y="2123"/>
                  </a:lnTo>
                  <a:lnTo>
                    <a:pt x="2015" y="2145"/>
                  </a:lnTo>
                  <a:lnTo>
                    <a:pt x="1963" y="2164"/>
                  </a:lnTo>
                  <a:lnTo>
                    <a:pt x="1906" y="2180"/>
                  </a:lnTo>
                  <a:lnTo>
                    <a:pt x="1842" y="2192"/>
                  </a:lnTo>
                  <a:lnTo>
                    <a:pt x="1773" y="2201"/>
                  </a:lnTo>
                  <a:lnTo>
                    <a:pt x="1698" y="2207"/>
                  </a:lnTo>
                  <a:lnTo>
                    <a:pt x="1619" y="2208"/>
                  </a:lnTo>
                  <a:lnTo>
                    <a:pt x="1538" y="2207"/>
                  </a:lnTo>
                  <a:lnTo>
                    <a:pt x="1463" y="2201"/>
                  </a:lnTo>
                  <a:lnTo>
                    <a:pt x="1394" y="2192"/>
                  </a:lnTo>
                  <a:lnTo>
                    <a:pt x="1330" y="2180"/>
                  </a:lnTo>
                  <a:lnTo>
                    <a:pt x="1273" y="2164"/>
                  </a:lnTo>
                  <a:lnTo>
                    <a:pt x="1221" y="2145"/>
                  </a:lnTo>
                  <a:lnTo>
                    <a:pt x="1175" y="2123"/>
                  </a:lnTo>
                  <a:lnTo>
                    <a:pt x="1134" y="2097"/>
                  </a:lnTo>
                  <a:lnTo>
                    <a:pt x="1100" y="2068"/>
                  </a:lnTo>
                  <a:lnTo>
                    <a:pt x="1071" y="2035"/>
                  </a:lnTo>
                  <a:lnTo>
                    <a:pt x="1058" y="2012"/>
                  </a:lnTo>
                  <a:lnTo>
                    <a:pt x="1050" y="1989"/>
                  </a:lnTo>
                  <a:lnTo>
                    <a:pt x="1047" y="1964"/>
                  </a:lnTo>
                  <a:lnTo>
                    <a:pt x="1047" y="1866"/>
                  </a:lnTo>
                  <a:lnTo>
                    <a:pt x="613" y="1866"/>
                  </a:lnTo>
                  <a:lnTo>
                    <a:pt x="546" y="1862"/>
                  </a:lnTo>
                  <a:lnTo>
                    <a:pt x="481" y="1851"/>
                  </a:lnTo>
                  <a:lnTo>
                    <a:pt x="419" y="1834"/>
                  </a:lnTo>
                  <a:lnTo>
                    <a:pt x="360" y="1811"/>
                  </a:lnTo>
                  <a:lnTo>
                    <a:pt x="303" y="1782"/>
                  </a:lnTo>
                  <a:lnTo>
                    <a:pt x="251" y="1747"/>
                  </a:lnTo>
                  <a:lnTo>
                    <a:pt x="202" y="1707"/>
                  </a:lnTo>
                  <a:lnTo>
                    <a:pt x="158" y="1663"/>
                  </a:lnTo>
                  <a:lnTo>
                    <a:pt x="118" y="1614"/>
                  </a:lnTo>
                  <a:lnTo>
                    <a:pt x="83" y="1562"/>
                  </a:lnTo>
                  <a:lnTo>
                    <a:pt x="54" y="1505"/>
                  </a:lnTo>
                  <a:lnTo>
                    <a:pt x="31" y="1446"/>
                  </a:lnTo>
                  <a:lnTo>
                    <a:pt x="13" y="1383"/>
                  </a:lnTo>
                  <a:lnTo>
                    <a:pt x="3" y="1319"/>
                  </a:lnTo>
                  <a:lnTo>
                    <a:pt x="0" y="1253"/>
                  </a:lnTo>
                  <a:lnTo>
                    <a:pt x="2" y="1189"/>
                  </a:lnTo>
                  <a:lnTo>
                    <a:pt x="12" y="1127"/>
                  </a:lnTo>
                  <a:lnTo>
                    <a:pt x="27" y="1068"/>
                  </a:lnTo>
                  <a:lnTo>
                    <a:pt x="49" y="1011"/>
                  </a:lnTo>
                  <a:lnTo>
                    <a:pt x="76" y="955"/>
                  </a:lnTo>
                  <a:lnTo>
                    <a:pt x="108" y="905"/>
                  </a:lnTo>
                  <a:lnTo>
                    <a:pt x="145" y="856"/>
                  </a:lnTo>
                  <a:lnTo>
                    <a:pt x="187" y="811"/>
                  </a:lnTo>
                  <a:lnTo>
                    <a:pt x="232" y="772"/>
                  </a:lnTo>
                  <a:lnTo>
                    <a:pt x="281" y="736"/>
                  </a:lnTo>
                  <a:lnTo>
                    <a:pt x="335" y="705"/>
                  </a:lnTo>
                  <a:lnTo>
                    <a:pt x="391" y="680"/>
                  </a:lnTo>
                  <a:lnTo>
                    <a:pt x="401" y="617"/>
                  </a:lnTo>
                  <a:lnTo>
                    <a:pt x="417" y="557"/>
                  </a:lnTo>
                  <a:lnTo>
                    <a:pt x="440" y="499"/>
                  </a:lnTo>
                  <a:lnTo>
                    <a:pt x="468" y="446"/>
                  </a:lnTo>
                  <a:lnTo>
                    <a:pt x="503" y="395"/>
                  </a:lnTo>
                  <a:lnTo>
                    <a:pt x="543" y="350"/>
                  </a:lnTo>
                  <a:lnTo>
                    <a:pt x="587" y="310"/>
                  </a:lnTo>
                  <a:lnTo>
                    <a:pt x="636" y="273"/>
                  </a:lnTo>
                  <a:lnTo>
                    <a:pt x="689" y="243"/>
                  </a:lnTo>
                  <a:lnTo>
                    <a:pt x="744" y="218"/>
                  </a:lnTo>
                  <a:lnTo>
                    <a:pt x="805" y="201"/>
                  </a:lnTo>
                  <a:lnTo>
                    <a:pt x="867" y="189"/>
                  </a:lnTo>
                  <a:lnTo>
                    <a:pt x="931" y="185"/>
                  </a:lnTo>
                  <a:lnTo>
                    <a:pt x="991" y="189"/>
                  </a:lnTo>
                  <a:lnTo>
                    <a:pt x="1049" y="198"/>
                  </a:lnTo>
                  <a:lnTo>
                    <a:pt x="1096" y="154"/>
                  </a:lnTo>
                  <a:lnTo>
                    <a:pt x="1147" y="115"/>
                  </a:lnTo>
                  <a:lnTo>
                    <a:pt x="1202" y="80"/>
                  </a:lnTo>
                  <a:lnTo>
                    <a:pt x="1258" y="52"/>
                  </a:lnTo>
                  <a:lnTo>
                    <a:pt x="1319" y="29"/>
                  </a:lnTo>
                  <a:lnTo>
                    <a:pt x="1380" y="13"/>
                  </a:lnTo>
                  <a:lnTo>
                    <a:pt x="1445" y="4"/>
                  </a:lnTo>
                  <a:lnTo>
                    <a:pt x="151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7520493" y="1251519"/>
              <a:ext cx="812800" cy="515938"/>
            </a:xfrm>
            <a:custGeom>
              <a:avLst/>
              <a:gdLst>
                <a:gd name="T0" fmla="*/ 1508 w 2564"/>
                <a:gd name="T1" fmla="*/ 13 h 1626"/>
                <a:gd name="T2" fmla="*/ 1666 w 2564"/>
                <a:gd name="T3" fmla="*/ 80 h 1626"/>
                <a:gd name="T4" fmla="*/ 1791 w 2564"/>
                <a:gd name="T5" fmla="*/ 193 h 1626"/>
                <a:gd name="T6" fmla="*/ 1873 w 2564"/>
                <a:gd name="T7" fmla="*/ 341 h 1626"/>
                <a:gd name="T8" fmla="*/ 1963 w 2564"/>
                <a:gd name="T9" fmla="*/ 399 h 1626"/>
                <a:gd name="T10" fmla="*/ 2109 w 2564"/>
                <a:gd name="T11" fmla="*/ 446 h 1626"/>
                <a:gd name="T12" fmla="*/ 2228 w 2564"/>
                <a:gd name="T13" fmla="*/ 539 h 1626"/>
                <a:gd name="T14" fmla="*/ 2306 w 2564"/>
                <a:gd name="T15" fmla="*/ 667 h 1626"/>
                <a:gd name="T16" fmla="*/ 2334 w 2564"/>
                <a:gd name="T17" fmla="*/ 821 h 1626"/>
                <a:gd name="T18" fmla="*/ 2367 w 2564"/>
                <a:gd name="T19" fmla="*/ 943 h 1626"/>
                <a:gd name="T20" fmla="*/ 2480 w 2564"/>
                <a:gd name="T21" fmla="*/ 1034 h 1626"/>
                <a:gd name="T22" fmla="*/ 2549 w 2564"/>
                <a:gd name="T23" fmla="*/ 1163 h 1626"/>
                <a:gd name="T24" fmla="*/ 2561 w 2564"/>
                <a:gd name="T25" fmla="*/ 1313 h 1626"/>
                <a:gd name="T26" fmla="*/ 2515 w 2564"/>
                <a:gd name="T27" fmla="*/ 1447 h 1626"/>
                <a:gd name="T28" fmla="*/ 2423 w 2564"/>
                <a:gd name="T29" fmla="*/ 1551 h 1626"/>
                <a:gd name="T30" fmla="*/ 2299 w 2564"/>
                <a:gd name="T31" fmla="*/ 1613 h 1626"/>
                <a:gd name="T32" fmla="*/ 2203 w 2564"/>
                <a:gd name="T33" fmla="*/ 1626 h 1626"/>
                <a:gd name="T34" fmla="*/ 2050 w 2564"/>
                <a:gd name="T35" fmla="*/ 1533 h 1626"/>
                <a:gd name="T36" fmla="*/ 2050 w 2564"/>
                <a:gd name="T37" fmla="*/ 1231 h 1626"/>
                <a:gd name="T38" fmla="*/ 2050 w 2564"/>
                <a:gd name="T39" fmla="*/ 1164 h 1626"/>
                <a:gd name="T40" fmla="*/ 2039 w 2564"/>
                <a:gd name="T41" fmla="*/ 1098 h 1626"/>
                <a:gd name="T42" fmla="*/ 1983 w 2564"/>
                <a:gd name="T43" fmla="*/ 1029 h 1626"/>
                <a:gd name="T44" fmla="*/ 1896 w 2564"/>
                <a:gd name="T45" fmla="*/ 979 h 1626"/>
                <a:gd name="T46" fmla="*/ 1791 w 2564"/>
                <a:gd name="T47" fmla="*/ 948 h 1626"/>
                <a:gd name="T48" fmla="*/ 1683 w 2564"/>
                <a:gd name="T49" fmla="*/ 930 h 1626"/>
                <a:gd name="T50" fmla="*/ 1585 w 2564"/>
                <a:gd name="T51" fmla="*/ 921 h 1626"/>
                <a:gd name="T52" fmla="*/ 1514 w 2564"/>
                <a:gd name="T53" fmla="*/ 918 h 1626"/>
                <a:gd name="T54" fmla="*/ 1463 w 2564"/>
                <a:gd name="T55" fmla="*/ 919 h 1626"/>
                <a:gd name="T56" fmla="*/ 1382 w 2564"/>
                <a:gd name="T57" fmla="*/ 922 h 1626"/>
                <a:gd name="T58" fmla="*/ 1280 w 2564"/>
                <a:gd name="T59" fmla="*/ 934 h 1626"/>
                <a:gd name="T60" fmla="*/ 1171 w 2564"/>
                <a:gd name="T61" fmla="*/ 956 h 1626"/>
                <a:gd name="T62" fmla="*/ 1070 w 2564"/>
                <a:gd name="T63" fmla="*/ 994 h 1626"/>
                <a:gd name="T64" fmla="*/ 992 w 2564"/>
                <a:gd name="T65" fmla="*/ 1049 h 1626"/>
                <a:gd name="T66" fmla="*/ 951 w 2564"/>
                <a:gd name="T67" fmla="*/ 1125 h 1626"/>
                <a:gd name="T68" fmla="*/ 948 w 2564"/>
                <a:gd name="T69" fmla="*/ 1180 h 1626"/>
                <a:gd name="T70" fmla="*/ 948 w 2564"/>
                <a:gd name="T71" fmla="*/ 1626 h 1626"/>
                <a:gd name="T72" fmla="*/ 380 w 2564"/>
                <a:gd name="T73" fmla="*/ 1613 h 1626"/>
                <a:gd name="T74" fmla="*/ 229 w 2564"/>
                <a:gd name="T75" fmla="*/ 1550 h 1626"/>
                <a:gd name="T76" fmla="*/ 108 w 2564"/>
                <a:gd name="T77" fmla="*/ 1441 h 1626"/>
                <a:gd name="T78" fmla="*/ 28 w 2564"/>
                <a:gd name="T79" fmla="*/ 1298 h 1626"/>
                <a:gd name="T80" fmla="*/ 0 w 2564"/>
                <a:gd name="T81" fmla="*/ 1133 h 1626"/>
                <a:gd name="T82" fmla="*/ 29 w 2564"/>
                <a:gd name="T83" fmla="*/ 963 h 1626"/>
                <a:gd name="T84" fmla="*/ 112 w 2564"/>
                <a:gd name="T85" fmla="*/ 818 h 1626"/>
                <a:gd name="T86" fmla="*/ 236 w 2564"/>
                <a:gd name="T87" fmla="*/ 711 h 1626"/>
                <a:gd name="T88" fmla="*/ 392 w 2564"/>
                <a:gd name="T89" fmla="*/ 649 h 1626"/>
                <a:gd name="T90" fmla="*/ 403 w 2564"/>
                <a:gd name="T91" fmla="*/ 503 h 1626"/>
                <a:gd name="T92" fmla="*/ 466 w 2564"/>
                <a:gd name="T93" fmla="*/ 366 h 1626"/>
                <a:gd name="T94" fmla="*/ 571 w 2564"/>
                <a:gd name="T95" fmla="*/ 261 h 1626"/>
                <a:gd name="T96" fmla="*/ 708 w 2564"/>
                <a:gd name="T97" fmla="*/ 198 h 1626"/>
                <a:gd name="T98" fmla="*/ 867 w 2564"/>
                <a:gd name="T99" fmla="*/ 188 h 1626"/>
                <a:gd name="T100" fmla="*/ 1005 w 2564"/>
                <a:gd name="T101" fmla="*/ 175 h 1626"/>
                <a:gd name="T102" fmla="*/ 1127 w 2564"/>
                <a:gd name="T103" fmla="*/ 72 h 1626"/>
                <a:gd name="T104" fmla="*/ 1278 w 2564"/>
                <a:gd name="T105" fmla="*/ 12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64" h="1626">
                  <a:moveTo>
                    <a:pt x="1391" y="0"/>
                  </a:moveTo>
                  <a:lnTo>
                    <a:pt x="1450" y="3"/>
                  </a:lnTo>
                  <a:lnTo>
                    <a:pt x="1508" y="13"/>
                  </a:lnTo>
                  <a:lnTo>
                    <a:pt x="1564" y="30"/>
                  </a:lnTo>
                  <a:lnTo>
                    <a:pt x="1617" y="52"/>
                  </a:lnTo>
                  <a:lnTo>
                    <a:pt x="1666" y="80"/>
                  </a:lnTo>
                  <a:lnTo>
                    <a:pt x="1711" y="113"/>
                  </a:lnTo>
                  <a:lnTo>
                    <a:pt x="1754" y="151"/>
                  </a:lnTo>
                  <a:lnTo>
                    <a:pt x="1791" y="193"/>
                  </a:lnTo>
                  <a:lnTo>
                    <a:pt x="1824" y="239"/>
                  </a:lnTo>
                  <a:lnTo>
                    <a:pt x="1851" y="289"/>
                  </a:lnTo>
                  <a:lnTo>
                    <a:pt x="1873" y="341"/>
                  </a:lnTo>
                  <a:lnTo>
                    <a:pt x="1890" y="396"/>
                  </a:lnTo>
                  <a:lnTo>
                    <a:pt x="1910" y="396"/>
                  </a:lnTo>
                  <a:lnTo>
                    <a:pt x="1963" y="399"/>
                  </a:lnTo>
                  <a:lnTo>
                    <a:pt x="2014" y="408"/>
                  </a:lnTo>
                  <a:lnTo>
                    <a:pt x="2063" y="424"/>
                  </a:lnTo>
                  <a:lnTo>
                    <a:pt x="2109" y="446"/>
                  </a:lnTo>
                  <a:lnTo>
                    <a:pt x="2153" y="473"/>
                  </a:lnTo>
                  <a:lnTo>
                    <a:pt x="2191" y="503"/>
                  </a:lnTo>
                  <a:lnTo>
                    <a:pt x="2228" y="539"/>
                  </a:lnTo>
                  <a:lnTo>
                    <a:pt x="2258" y="578"/>
                  </a:lnTo>
                  <a:lnTo>
                    <a:pt x="2284" y="621"/>
                  </a:lnTo>
                  <a:lnTo>
                    <a:pt x="2306" y="667"/>
                  </a:lnTo>
                  <a:lnTo>
                    <a:pt x="2321" y="716"/>
                  </a:lnTo>
                  <a:lnTo>
                    <a:pt x="2330" y="768"/>
                  </a:lnTo>
                  <a:lnTo>
                    <a:pt x="2334" y="821"/>
                  </a:lnTo>
                  <a:lnTo>
                    <a:pt x="2330" y="873"/>
                  </a:lnTo>
                  <a:lnTo>
                    <a:pt x="2321" y="924"/>
                  </a:lnTo>
                  <a:lnTo>
                    <a:pt x="2367" y="943"/>
                  </a:lnTo>
                  <a:lnTo>
                    <a:pt x="2409" y="968"/>
                  </a:lnTo>
                  <a:lnTo>
                    <a:pt x="2446" y="999"/>
                  </a:lnTo>
                  <a:lnTo>
                    <a:pt x="2480" y="1034"/>
                  </a:lnTo>
                  <a:lnTo>
                    <a:pt x="2509" y="1073"/>
                  </a:lnTo>
                  <a:lnTo>
                    <a:pt x="2532" y="1117"/>
                  </a:lnTo>
                  <a:lnTo>
                    <a:pt x="2549" y="1163"/>
                  </a:lnTo>
                  <a:lnTo>
                    <a:pt x="2560" y="1213"/>
                  </a:lnTo>
                  <a:lnTo>
                    <a:pt x="2564" y="1265"/>
                  </a:lnTo>
                  <a:lnTo>
                    <a:pt x="2561" y="1313"/>
                  </a:lnTo>
                  <a:lnTo>
                    <a:pt x="2552" y="1360"/>
                  </a:lnTo>
                  <a:lnTo>
                    <a:pt x="2536" y="1405"/>
                  </a:lnTo>
                  <a:lnTo>
                    <a:pt x="2515" y="1447"/>
                  </a:lnTo>
                  <a:lnTo>
                    <a:pt x="2489" y="1486"/>
                  </a:lnTo>
                  <a:lnTo>
                    <a:pt x="2458" y="1520"/>
                  </a:lnTo>
                  <a:lnTo>
                    <a:pt x="2423" y="1551"/>
                  </a:lnTo>
                  <a:lnTo>
                    <a:pt x="2385" y="1576"/>
                  </a:lnTo>
                  <a:lnTo>
                    <a:pt x="2344" y="1597"/>
                  </a:lnTo>
                  <a:lnTo>
                    <a:pt x="2299" y="1613"/>
                  </a:lnTo>
                  <a:lnTo>
                    <a:pt x="2252" y="1622"/>
                  </a:lnTo>
                  <a:lnTo>
                    <a:pt x="2203" y="1626"/>
                  </a:lnTo>
                  <a:lnTo>
                    <a:pt x="2203" y="1626"/>
                  </a:lnTo>
                  <a:lnTo>
                    <a:pt x="2050" y="1626"/>
                  </a:lnTo>
                  <a:lnTo>
                    <a:pt x="2050" y="1580"/>
                  </a:lnTo>
                  <a:lnTo>
                    <a:pt x="2050" y="1533"/>
                  </a:lnTo>
                  <a:lnTo>
                    <a:pt x="2050" y="1303"/>
                  </a:lnTo>
                  <a:lnTo>
                    <a:pt x="2050" y="1265"/>
                  </a:lnTo>
                  <a:lnTo>
                    <a:pt x="2050" y="1231"/>
                  </a:lnTo>
                  <a:lnTo>
                    <a:pt x="2050" y="1203"/>
                  </a:lnTo>
                  <a:lnTo>
                    <a:pt x="2050" y="1180"/>
                  </a:lnTo>
                  <a:lnTo>
                    <a:pt x="2050" y="1164"/>
                  </a:lnTo>
                  <a:lnTo>
                    <a:pt x="2050" y="1157"/>
                  </a:lnTo>
                  <a:lnTo>
                    <a:pt x="2047" y="1125"/>
                  </a:lnTo>
                  <a:lnTo>
                    <a:pt x="2039" y="1098"/>
                  </a:lnTo>
                  <a:lnTo>
                    <a:pt x="2024" y="1072"/>
                  </a:lnTo>
                  <a:lnTo>
                    <a:pt x="2006" y="1049"/>
                  </a:lnTo>
                  <a:lnTo>
                    <a:pt x="1983" y="1029"/>
                  </a:lnTo>
                  <a:lnTo>
                    <a:pt x="1957" y="1009"/>
                  </a:lnTo>
                  <a:lnTo>
                    <a:pt x="1928" y="994"/>
                  </a:lnTo>
                  <a:lnTo>
                    <a:pt x="1896" y="979"/>
                  </a:lnTo>
                  <a:lnTo>
                    <a:pt x="1862" y="967"/>
                  </a:lnTo>
                  <a:lnTo>
                    <a:pt x="1827" y="956"/>
                  </a:lnTo>
                  <a:lnTo>
                    <a:pt x="1791" y="948"/>
                  </a:lnTo>
                  <a:lnTo>
                    <a:pt x="1755" y="940"/>
                  </a:lnTo>
                  <a:lnTo>
                    <a:pt x="1718" y="934"/>
                  </a:lnTo>
                  <a:lnTo>
                    <a:pt x="1683" y="930"/>
                  </a:lnTo>
                  <a:lnTo>
                    <a:pt x="1648" y="926"/>
                  </a:lnTo>
                  <a:lnTo>
                    <a:pt x="1616" y="922"/>
                  </a:lnTo>
                  <a:lnTo>
                    <a:pt x="1585" y="921"/>
                  </a:lnTo>
                  <a:lnTo>
                    <a:pt x="1559" y="919"/>
                  </a:lnTo>
                  <a:lnTo>
                    <a:pt x="1535" y="919"/>
                  </a:lnTo>
                  <a:lnTo>
                    <a:pt x="1514" y="918"/>
                  </a:lnTo>
                  <a:lnTo>
                    <a:pt x="1500" y="918"/>
                  </a:lnTo>
                  <a:lnTo>
                    <a:pt x="1484" y="918"/>
                  </a:lnTo>
                  <a:lnTo>
                    <a:pt x="1463" y="919"/>
                  </a:lnTo>
                  <a:lnTo>
                    <a:pt x="1439" y="919"/>
                  </a:lnTo>
                  <a:lnTo>
                    <a:pt x="1413" y="921"/>
                  </a:lnTo>
                  <a:lnTo>
                    <a:pt x="1382" y="922"/>
                  </a:lnTo>
                  <a:lnTo>
                    <a:pt x="1350" y="926"/>
                  </a:lnTo>
                  <a:lnTo>
                    <a:pt x="1316" y="930"/>
                  </a:lnTo>
                  <a:lnTo>
                    <a:pt x="1280" y="934"/>
                  </a:lnTo>
                  <a:lnTo>
                    <a:pt x="1243" y="940"/>
                  </a:lnTo>
                  <a:lnTo>
                    <a:pt x="1207" y="948"/>
                  </a:lnTo>
                  <a:lnTo>
                    <a:pt x="1171" y="956"/>
                  </a:lnTo>
                  <a:lnTo>
                    <a:pt x="1136" y="967"/>
                  </a:lnTo>
                  <a:lnTo>
                    <a:pt x="1102" y="979"/>
                  </a:lnTo>
                  <a:lnTo>
                    <a:pt x="1070" y="994"/>
                  </a:lnTo>
                  <a:lnTo>
                    <a:pt x="1041" y="1009"/>
                  </a:lnTo>
                  <a:lnTo>
                    <a:pt x="1015" y="1029"/>
                  </a:lnTo>
                  <a:lnTo>
                    <a:pt x="992" y="1049"/>
                  </a:lnTo>
                  <a:lnTo>
                    <a:pt x="974" y="1072"/>
                  </a:lnTo>
                  <a:lnTo>
                    <a:pt x="960" y="1098"/>
                  </a:lnTo>
                  <a:lnTo>
                    <a:pt x="951" y="1125"/>
                  </a:lnTo>
                  <a:lnTo>
                    <a:pt x="948" y="1157"/>
                  </a:lnTo>
                  <a:lnTo>
                    <a:pt x="948" y="1164"/>
                  </a:lnTo>
                  <a:lnTo>
                    <a:pt x="948" y="1180"/>
                  </a:lnTo>
                  <a:lnTo>
                    <a:pt x="948" y="1533"/>
                  </a:lnTo>
                  <a:lnTo>
                    <a:pt x="948" y="1580"/>
                  </a:lnTo>
                  <a:lnTo>
                    <a:pt x="948" y="1626"/>
                  </a:lnTo>
                  <a:lnTo>
                    <a:pt x="494" y="1626"/>
                  </a:lnTo>
                  <a:lnTo>
                    <a:pt x="436" y="1622"/>
                  </a:lnTo>
                  <a:lnTo>
                    <a:pt x="380" y="1613"/>
                  </a:lnTo>
                  <a:lnTo>
                    <a:pt x="327" y="1597"/>
                  </a:lnTo>
                  <a:lnTo>
                    <a:pt x="276" y="1576"/>
                  </a:lnTo>
                  <a:lnTo>
                    <a:pt x="229" y="1550"/>
                  </a:lnTo>
                  <a:lnTo>
                    <a:pt x="185" y="1517"/>
                  </a:lnTo>
                  <a:lnTo>
                    <a:pt x="144" y="1481"/>
                  </a:lnTo>
                  <a:lnTo>
                    <a:pt x="108" y="1441"/>
                  </a:lnTo>
                  <a:lnTo>
                    <a:pt x="77" y="1398"/>
                  </a:lnTo>
                  <a:lnTo>
                    <a:pt x="50" y="1349"/>
                  </a:lnTo>
                  <a:lnTo>
                    <a:pt x="28" y="1298"/>
                  </a:lnTo>
                  <a:lnTo>
                    <a:pt x="12" y="1245"/>
                  </a:lnTo>
                  <a:lnTo>
                    <a:pt x="3" y="1190"/>
                  </a:lnTo>
                  <a:lnTo>
                    <a:pt x="0" y="1133"/>
                  </a:lnTo>
                  <a:lnTo>
                    <a:pt x="4" y="1073"/>
                  </a:lnTo>
                  <a:lnTo>
                    <a:pt x="14" y="1017"/>
                  </a:lnTo>
                  <a:lnTo>
                    <a:pt x="29" y="963"/>
                  </a:lnTo>
                  <a:lnTo>
                    <a:pt x="52" y="911"/>
                  </a:lnTo>
                  <a:lnTo>
                    <a:pt x="79" y="863"/>
                  </a:lnTo>
                  <a:lnTo>
                    <a:pt x="112" y="818"/>
                  </a:lnTo>
                  <a:lnTo>
                    <a:pt x="149" y="778"/>
                  </a:lnTo>
                  <a:lnTo>
                    <a:pt x="191" y="742"/>
                  </a:lnTo>
                  <a:lnTo>
                    <a:pt x="236" y="711"/>
                  </a:lnTo>
                  <a:lnTo>
                    <a:pt x="286" y="684"/>
                  </a:lnTo>
                  <a:lnTo>
                    <a:pt x="338" y="664"/>
                  </a:lnTo>
                  <a:lnTo>
                    <a:pt x="392" y="649"/>
                  </a:lnTo>
                  <a:lnTo>
                    <a:pt x="390" y="607"/>
                  </a:lnTo>
                  <a:lnTo>
                    <a:pt x="393" y="554"/>
                  </a:lnTo>
                  <a:lnTo>
                    <a:pt x="403" y="503"/>
                  </a:lnTo>
                  <a:lnTo>
                    <a:pt x="419" y="454"/>
                  </a:lnTo>
                  <a:lnTo>
                    <a:pt x="439" y="408"/>
                  </a:lnTo>
                  <a:lnTo>
                    <a:pt x="466" y="366"/>
                  </a:lnTo>
                  <a:lnTo>
                    <a:pt x="496" y="326"/>
                  </a:lnTo>
                  <a:lnTo>
                    <a:pt x="531" y="291"/>
                  </a:lnTo>
                  <a:lnTo>
                    <a:pt x="571" y="261"/>
                  </a:lnTo>
                  <a:lnTo>
                    <a:pt x="613" y="234"/>
                  </a:lnTo>
                  <a:lnTo>
                    <a:pt x="659" y="214"/>
                  </a:lnTo>
                  <a:lnTo>
                    <a:pt x="708" y="198"/>
                  </a:lnTo>
                  <a:lnTo>
                    <a:pt x="758" y="188"/>
                  </a:lnTo>
                  <a:lnTo>
                    <a:pt x="812" y="185"/>
                  </a:lnTo>
                  <a:lnTo>
                    <a:pt x="867" y="188"/>
                  </a:lnTo>
                  <a:lnTo>
                    <a:pt x="920" y="199"/>
                  </a:lnTo>
                  <a:lnTo>
                    <a:pt x="971" y="216"/>
                  </a:lnTo>
                  <a:lnTo>
                    <a:pt x="1005" y="175"/>
                  </a:lnTo>
                  <a:lnTo>
                    <a:pt x="1043" y="136"/>
                  </a:lnTo>
                  <a:lnTo>
                    <a:pt x="1084" y="103"/>
                  </a:lnTo>
                  <a:lnTo>
                    <a:pt x="1127" y="72"/>
                  </a:lnTo>
                  <a:lnTo>
                    <a:pt x="1176" y="47"/>
                  </a:lnTo>
                  <a:lnTo>
                    <a:pt x="1225" y="26"/>
                  </a:lnTo>
                  <a:lnTo>
                    <a:pt x="1278" y="12"/>
                  </a:lnTo>
                  <a:lnTo>
                    <a:pt x="1334" y="2"/>
                  </a:lnTo>
                  <a:lnTo>
                    <a:pt x="139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p:nvGrpSpPr>
          <p:grpSpPr>
            <a:xfrm>
              <a:off x="7852280" y="1575369"/>
              <a:ext cx="287338" cy="301625"/>
              <a:chOff x="8131175" y="3468688"/>
              <a:chExt cx="287338" cy="301625"/>
            </a:xfrm>
          </p:grpSpPr>
          <p:sp>
            <p:nvSpPr>
              <p:cNvPr id="43" name="Freeform 35"/>
              <p:cNvSpPr>
                <a:spLocks/>
              </p:cNvSpPr>
              <p:nvPr/>
            </p:nvSpPr>
            <p:spPr bwMode="auto">
              <a:xfrm>
                <a:off x="8131175" y="3636963"/>
                <a:ext cx="287338" cy="133350"/>
              </a:xfrm>
              <a:custGeom>
                <a:avLst/>
                <a:gdLst>
                  <a:gd name="T0" fmla="*/ 904 w 904"/>
                  <a:gd name="T1" fmla="*/ 0 h 419"/>
                  <a:gd name="T2" fmla="*/ 904 w 904"/>
                  <a:gd name="T3" fmla="*/ 295 h 419"/>
                  <a:gd name="T4" fmla="*/ 882 w 904"/>
                  <a:gd name="T5" fmla="*/ 318 h 419"/>
                  <a:gd name="T6" fmla="*/ 856 w 904"/>
                  <a:gd name="T7" fmla="*/ 338 h 419"/>
                  <a:gd name="T8" fmla="*/ 825 w 904"/>
                  <a:gd name="T9" fmla="*/ 355 h 419"/>
                  <a:gd name="T10" fmla="*/ 791 w 904"/>
                  <a:gd name="T11" fmla="*/ 371 h 419"/>
                  <a:gd name="T12" fmla="*/ 755 w 904"/>
                  <a:gd name="T13" fmla="*/ 383 h 419"/>
                  <a:gd name="T14" fmla="*/ 716 w 904"/>
                  <a:gd name="T15" fmla="*/ 394 h 419"/>
                  <a:gd name="T16" fmla="*/ 676 w 904"/>
                  <a:gd name="T17" fmla="*/ 401 h 419"/>
                  <a:gd name="T18" fmla="*/ 636 w 904"/>
                  <a:gd name="T19" fmla="*/ 408 h 419"/>
                  <a:gd name="T20" fmla="*/ 597 w 904"/>
                  <a:gd name="T21" fmla="*/ 413 h 419"/>
                  <a:gd name="T22" fmla="*/ 557 w 904"/>
                  <a:gd name="T23" fmla="*/ 416 h 419"/>
                  <a:gd name="T24" fmla="*/ 519 w 904"/>
                  <a:gd name="T25" fmla="*/ 418 h 419"/>
                  <a:gd name="T26" fmla="*/ 484 w 904"/>
                  <a:gd name="T27" fmla="*/ 419 h 419"/>
                  <a:gd name="T28" fmla="*/ 453 w 904"/>
                  <a:gd name="T29" fmla="*/ 419 h 419"/>
                  <a:gd name="T30" fmla="*/ 420 w 904"/>
                  <a:gd name="T31" fmla="*/ 419 h 419"/>
                  <a:gd name="T32" fmla="*/ 385 w 904"/>
                  <a:gd name="T33" fmla="*/ 418 h 419"/>
                  <a:gd name="T34" fmla="*/ 347 w 904"/>
                  <a:gd name="T35" fmla="*/ 416 h 419"/>
                  <a:gd name="T36" fmla="*/ 309 w 904"/>
                  <a:gd name="T37" fmla="*/ 413 h 419"/>
                  <a:gd name="T38" fmla="*/ 269 w 904"/>
                  <a:gd name="T39" fmla="*/ 408 h 419"/>
                  <a:gd name="T40" fmla="*/ 228 w 904"/>
                  <a:gd name="T41" fmla="*/ 401 h 419"/>
                  <a:gd name="T42" fmla="*/ 188 w 904"/>
                  <a:gd name="T43" fmla="*/ 394 h 419"/>
                  <a:gd name="T44" fmla="*/ 149 w 904"/>
                  <a:gd name="T45" fmla="*/ 383 h 419"/>
                  <a:gd name="T46" fmla="*/ 113 w 904"/>
                  <a:gd name="T47" fmla="*/ 371 h 419"/>
                  <a:gd name="T48" fmla="*/ 79 w 904"/>
                  <a:gd name="T49" fmla="*/ 356 h 419"/>
                  <a:gd name="T50" fmla="*/ 49 w 904"/>
                  <a:gd name="T51" fmla="*/ 338 h 419"/>
                  <a:gd name="T52" fmla="*/ 22 w 904"/>
                  <a:gd name="T53" fmla="*/ 318 h 419"/>
                  <a:gd name="T54" fmla="*/ 0 w 904"/>
                  <a:gd name="T55" fmla="*/ 295 h 419"/>
                  <a:gd name="T56" fmla="*/ 0 w 904"/>
                  <a:gd name="T57" fmla="*/ 1 h 419"/>
                  <a:gd name="T58" fmla="*/ 34 w 904"/>
                  <a:gd name="T59" fmla="*/ 19 h 419"/>
                  <a:gd name="T60" fmla="*/ 72 w 904"/>
                  <a:gd name="T61" fmla="*/ 36 h 419"/>
                  <a:gd name="T62" fmla="*/ 114 w 904"/>
                  <a:gd name="T63" fmla="*/ 50 h 419"/>
                  <a:gd name="T64" fmla="*/ 159 w 904"/>
                  <a:gd name="T65" fmla="*/ 63 h 419"/>
                  <a:gd name="T66" fmla="*/ 206 w 904"/>
                  <a:gd name="T67" fmla="*/ 73 h 419"/>
                  <a:gd name="T68" fmla="*/ 254 w 904"/>
                  <a:gd name="T69" fmla="*/ 81 h 419"/>
                  <a:gd name="T70" fmla="*/ 305 w 904"/>
                  <a:gd name="T71" fmla="*/ 87 h 419"/>
                  <a:gd name="T72" fmla="*/ 355 w 904"/>
                  <a:gd name="T73" fmla="*/ 92 h 419"/>
                  <a:gd name="T74" fmla="*/ 404 w 904"/>
                  <a:gd name="T75" fmla="*/ 94 h 419"/>
                  <a:gd name="T76" fmla="*/ 453 w 904"/>
                  <a:gd name="T77" fmla="*/ 94 h 419"/>
                  <a:gd name="T78" fmla="*/ 500 w 904"/>
                  <a:gd name="T79" fmla="*/ 94 h 419"/>
                  <a:gd name="T80" fmla="*/ 549 w 904"/>
                  <a:gd name="T81" fmla="*/ 92 h 419"/>
                  <a:gd name="T82" fmla="*/ 600 w 904"/>
                  <a:gd name="T83" fmla="*/ 87 h 419"/>
                  <a:gd name="T84" fmla="*/ 650 w 904"/>
                  <a:gd name="T85" fmla="*/ 81 h 419"/>
                  <a:gd name="T86" fmla="*/ 698 w 904"/>
                  <a:gd name="T87" fmla="*/ 73 h 419"/>
                  <a:gd name="T88" fmla="*/ 746 w 904"/>
                  <a:gd name="T89" fmla="*/ 63 h 419"/>
                  <a:gd name="T90" fmla="*/ 791 w 904"/>
                  <a:gd name="T91" fmla="*/ 50 h 419"/>
                  <a:gd name="T92" fmla="*/ 832 w 904"/>
                  <a:gd name="T93" fmla="*/ 36 h 419"/>
                  <a:gd name="T94" fmla="*/ 871 w 904"/>
                  <a:gd name="T95" fmla="*/ 19 h 419"/>
                  <a:gd name="T96" fmla="*/ 904 w 904"/>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419">
                    <a:moveTo>
                      <a:pt x="904" y="0"/>
                    </a:moveTo>
                    <a:lnTo>
                      <a:pt x="904" y="295"/>
                    </a:lnTo>
                    <a:lnTo>
                      <a:pt x="882" y="318"/>
                    </a:lnTo>
                    <a:lnTo>
                      <a:pt x="856" y="338"/>
                    </a:lnTo>
                    <a:lnTo>
                      <a:pt x="825" y="355"/>
                    </a:lnTo>
                    <a:lnTo>
                      <a:pt x="791" y="371"/>
                    </a:lnTo>
                    <a:lnTo>
                      <a:pt x="755" y="383"/>
                    </a:lnTo>
                    <a:lnTo>
                      <a:pt x="716" y="394"/>
                    </a:lnTo>
                    <a:lnTo>
                      <a:pt x="676" y="401"/>
                    </a:lnTo>
                    <a:lnTo>
                      <a:pt x="636" y="408"/>
                    </a:lnTo>
                    <a:lnTo>
                      <a:pt x="597" y="413"/>
                    </a:lnTo>
                    <a:lnTo>
                      <a:pt x="557" y="416"/>
                    </a:lnTo>
                    <a:lnTo>
                      <a:pt x="519" y="418"/>
                    </a:lnTo>
                    <a:lnTo>
                      <a:pt x="484" y="419"/>
                    </a:lnTo>
                    <a:lnTo>
                      <a:pt x="453" y="419"/>
                    </a:lnTo>
                    <a:lnTo>
                      <a:pt x="420" y="419"/>
                    </a:lnTo>
                    <a:lnTo>
                      <a:pt x="385" y="418"/>
                    </a:lnTo>
                    <a:lnTo>
                      <a:pt x="347" y="416"/>
                    </a:lnTo>
                    <a:lnTo>
                      <a:pt x="309" y="413"/>
                    </a:lnTo>
                    <a:lnTo>
                      <a:pt x="269" y="408"/>
                    </a:lnTo>
                    <a:lnTo>
                      <a:pt x="228" y="401"/>
                    </a:lnTo>
                    <a:lnTo>
                      <a:pt x="188" y="394"/>
                    </a:lnTo>
                    <a:lnTo>
                      <a:pt x="149" y="383"/>
                    </a:lnTo>
                    <a:lnTo>
                      <a:pt x="113" y="371"/>
                    </a:lnTo>
                    <a:lnTo>
                      <a:pt x="79" y="356"/>
                    </a:lnTo>
                    <a:lnTo>
                      <a:pt x="49" y="338"/>
                    </a:lnTo>
                    <a:lnTo>
                      <a:pt x="22" y="318"/>
                    </a:lnTo>
                    <a:lnTo>
                      <a:pt x="0" y="295"/>
                    </a:lnTo>
                    <a:lnTo>
                      <a:pt x="0" y="1"/>
                    </a:lnTo>
                    <a:lnTo>
                      <a:pt x="34" y="19"/>
                    </a:lnTo>
                    <a:lnTo>
                      <a:pt x="72" y="36"/>
                    </a:lnTo>
                    <a:lnTo>
                      <a:pt x="114" y="50"/>
                    </a:lnTo>
                    <a:lnTo>
                      <a:pt x="159" y="63"/>
                    </a:lnTo>
                    <a:lnTo>
                      <a:pt x="206" y="73"/>
                    </a:lnTo>
                    <a:lnTo>
                      <a:pt x="254" y="81"/>
                    </a:lnTo>
                    <a:lnTo>
                      <a:pt x="305" y="87"/>
                    </a:lnTo>
                    <a:lnTo>
                      <a:pt x="355" y="92"/>
                    </a:lnTo>
                    <a:lnTo>
                      <a:pt x="404" y="94"/>
                    </a:lnTo>
                    <a:lnTo>
                      <a:pt x="453" y="94"/>
                    </a:lnTo>
                    <a:lnTo>
                      <a:pt x="500" y="94"/>
                    </a:lnTo>
                    <a:lnTo>
                      <a:pt x="549" y="92"/>
                    </a:lnTo>
                    <a:lnTo>
                      <a:pt x="600" y="87"/>
                    </a:lnTo>
                    <a:lnTo>
                      <a:pt x="650" y="81"/>
                    </a:lnTo>
                    <a:lnTo>
                      <a:pt x="698" y="73"/>
                    </a:lnTo>
                    <a:lnTo>
                      <a:pt x="746" y="63"/>
                    </a:lnTo>
                    <a:lnTo>
                      <a:pt x="791" y="50"/>
                    </a:lnTo>
                    <a:lnTo>
                      <a:pt x="832" y="36"/>
                    </a:lnTo>
                    <a:lnTo>
                      <a:pt x="871" y="19"/>
                    </a:lnTo>
                    <a:lnTo>
                      <a:pt x="9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p:cNvSpPr>
              <p:nvPr/>
            </p:nvSpPr>
            <p:spPr bwMode="auto">
              <a:xfrm>
                <a:off x="8131175" y="3468688"/>
                <a:ext cx="287338" cy="87313"/>
              </a:xfrm>
              <a:custGeom>
                <a:avLst/>
                <a:gdLst>
                  <a:gd name="T0" fmla="*/ 453 w 904"/>
                  <a:gd name="T1" fmla="*/ 0 h 278"/>
                  <a:gd name="T2" fmla="*/ 513 w 904"/>
                  <a:gd name="T3" fmla="*/ 1 h 278"/>
                  <a:gd name="T4" fmla="*/ 572 w 904"/>
                  <a:gd name="T5" fmla="*/ 5 h 278"/>
                  <a:gd name="T6" fmla="*/ 628 w 904"/>
                  <a:gd name="T7" fmla="*/ 11 h 278"/>
                  <a:gd name="T8" fmla="*/ 680 w 904"/>
                  <a:gd name="T9" fmla="*/ 19 h 278"/>
                  <a:gd name="T10" fmla="*/ 728 w 904"/>
                  <a:gd name="T11" fmla="*/ 29 h 278"/>
                  <a:gd name="T12" fmla="*/ 772 w 904"/>
                  <a:gd name="T13" fmla="*/ 41 h 278"/>
                  <a:gd name="T14" fmla="*/ 809 w 904"/>
                  <a:gd name="T15" fmla="*/ 54 h 278"/>
                  <a:gd name="T16" fmla="*/ 842 w 904"/>
                  <a:gd name="T17" fmla="*/ 69 h 278"/>
                  <a:gd name="T18" fmla="*/ 869 w 904"/>
                  <a:gd name="T19" fmla="*/ 84 h 278"/>
                  <a:gd name="T20" fmla="*/ 888 w 904"/>
                  <a:gd name="T21" fmla="*/ 101 h 278"/>
                  <a:gd name="T22" fmla="*/ 900 w 904"/>
                  <a:gd name="T23" fmla="*/ 120 h 278"/>
                  <a:gd name="T24" fmla="*/ 904 w 904"/>
                  <a:gd name="T25" fmla="*/ 139 h 278"/>
                  <a:gd name="T26" fmla="*/ 900 w 904"/>
                  <a:gd name="T27" fmla="*/ 157 h 278"/>
                  <a:gd name="T28" fmla="*/ 888 w 904"/>
                  <a:gd name="T29" fmla="*/ 175 h 278"/>
                  <a:gd name="T30" fmla="*/ 869 w 904"/>
                  <a:gd name="T31" fmla="*/ 192 h 278"/>
                  <a:gd name="T32" fmla="*/ 842 w 904"/>
                  <a:gd name="T33" fmla="*/ 209 h 278"/>
                  <a:gd name="T34" fmla="*/ 809 w 904"/>
                  <a:gd name="T35" fmla="*/ 224 h 278"/>
                  <a:gd name="T36" fmla="*/ 772 w 904"/>
                  <a:gd name="T37" fmla="*/ 237 h 278"/>
                  <a:gd name="T38" fmla="*/ 728 w 904"/>
                  <a:gd name="T39" fmla="*/ 249 h 278"/>
                  <a:gd name="T40" fmla="*/ 680 w 904"/>
                  <a:gd name="T41" fmla="*/ 259 h 278"/>
                  <a:gd name="T42" fmla="*/ 628 w 904"/>
                  <a:gd name="T43" fmla="*/ 267 h 278"/>
                  <a:gd name="T44" fmla="*/ 572 w 904"/>
                  <a:gd name="T45" fmla="*/ 273 h 278"/>
                  <a:gd name="T46" fmla="*/ 513 w 904"/>
                  <a:gd name="T47" fmla="*/ 277 h 278"/>
                  <a:gd name="T48" fmla="*/ 453 w 904"/>
                  <a:gd name="T49" fmla="*/ 278 h 278"/>
                  <a:gd name="T50" fmla="*/ 391 w 904"/>
                  <a:gd name="T51" fmla="*/ 277 h 278"/>
                  <a:gd name="T52" fmla="*/ 332 w 904"/>
                  <a:gd name="T53" fmla="*/ 273 h 278"/>
                  <a:gd name="T54" fmla="*/ 276 w 904"/>
                  <a:gd name="T55" fmla="*/ 267 h 278"/>
                  <a:gd name="T56" fmla="*/ 224 w 904"/>
                  <a:gd name="T57" fmla="*/ 259 h 278"/>
                  <a:gd name="T58" fmla="*/ 177 w 904"/>
                  <a:gd name="T59" fmla="*/ 249 h 278"/>
                  <a:gd name="T60" fmla="*/ 133 w 904"/>
                  <a:gd name="T61" fmla="*/ 237 h 278"/>
                  <a:gd name="T62" fmla="*/ 95 w 904"/>
                  <a:gd name="T63" fmla="*/ 224 h 278"/>
                  <a:gd name="T64" fmla="*/ 62 w 904"/>
                  <a:gd name="T65" fmla="*/ 209 h 278"/>
                  <a:gd name="T66" fmla="*/ 37 w 904"/>
                  <a:gd name="T67" fmla="*/ 192 h 278"/>
                  <a:gd name="T68" fmla="*/ 17 w 904"/>
                  <a:gd name="T69" fmla="*/ 175 h 278"/>
                  <a:gd name="T70" fmla="*/ 5 w 904"/>
                  <a:gd name="T71" fmla="*/ 157 h 278"/>
                  <a:gd name="T72" fmla="*/ 0 w 904"/>
                  <a:gd name="T73" fmla="*/ 139 h 278"/>
                  <a:gd name="T74" fmla="*/ 5 w 904"/>
                  <a:gd name="T75" fmla="*/ 120 h 278"/>
                  <a:gd name="T76" fmla="*/ 17 w 904"/>
                  <a:gd name="T77" fmla="*/ 101 h 278"/>
                  <a:gd name="T78" fmla="*/ 37 w 904"/>
                  <a:gd name="T79" fmla="*/ 84 h 278"/>
                  <a:gd name="T80" fmla="*/ 62 w 904"/>
                  <a:gd name="T81" fmla="*/ 69 h 278"/>
                  <a:gd name="T82" fmla="*/ 95 w 904"/>
                  <a:gd name="T83" fmla="*/ 54 h 278"/>
                  <a:gd name="T84" fmla="*/ 133 w 904"/>
                  <a:gd name="T85" fmla="*/ 41 h 278"/>
                  <a:gd name="T86" fmla="*/ 177 w 904"/>
                  <a:gd name="T87" fmla="*/ 29 h 278"/>
                  <a:gd name="T88" fmla="*/ 224 w 904"/>
                  <a:gd name="T89" fmla="*/ 19 h 278"/>
                  <a:gd name="T90" fmla="*/ 276 w 904"/>
                  <a:gd name="T91" fmla="*/ 11 h 278"/>
                  <a:gd name="T92" fmla="*/ 332 w 904"/>
                  <a:gd name="T93" fmla="*/ 5 h 278"/>
                  <a:gd name="T94" fmla="*/ 391 w 904"/>
                  <a:gd name="T95" fmla="*/ 1 h 278"/>
                  <a:gd name="T96" fmla="*/ 453 w 904"/>
                  <a:gd name="T9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278">
                    <a:moveTo>
                      <a:pt x="453" y="0"/>
                    </a:moveTo>
                    <a:lnTo>
                      <a:pt x="513" y="1"/>
                    </a:lnTo>
                    <a:lnTo>
                      <a:pt x="572" y="5"/>
                    </a:lnTo>
                    <a:lnTo>
                      <a:pt x="628" y="11"/>
                    </a:lnTo>
                    <a:lnTo>
                      <a:pt x="680" y="19"/>
                    </a:lnTo>
                    <a:lnTo>
                      <a:pt x="728" y="29"/>
                    </a:lnTo>
                    <a:lnTo>
                      <a:pt x="772" y="41"/>
                    </a:lnTo>
                    <a:lnTo>
                      <a:pt x="809" y="54"/>
                    </a:lnTo>
                    <a:lnTo>
                      <a:pt x="842" y="69"/>
                    </a:lnTo>
                    <a:lnTo>
                      <a:pt x="869" y="84"/>
                    </a:lnTo>
                    <a:lnTo>
                      <a:pt x="888" y="101"/>
                    </a:lnTo>
                    <a:lnTo>
                      <a:pt x="900" y="120"/>
                    </a:lnTo>
                    <a:lnTo>
                      <a:pt x="904" y="139"/>
                    </a:lnTo>
                    <a:lnTo>
                      <a:pt x="900" y="157"/>
                    </a:lnTo>
                    <a:lnTo>
                      <a:pt x="888" y="175"/>
                    </a:lnTo>
                    <a:lnTo>
                      <a:pt x="869" y="192"/>
                    </a:lnTo>
                    <a:lnTo>
                      <a:pt x="842" y="209"/>
                    </a:lnTo>
                    <a:lnTo>
                      <a:pt x="809" y="224"/>
                    </a:lnTo>
                    <a:lnTo>
                      <a:pt x="772" y="237"/>
                    </a:lnTo>
                    <a:lnTo>
                      <a:pt x="728" y="249"/>
                    </a:lnTo>
                    <a:lnTo>
                      <a:pt x="680" y="259"/>
                    </a:lnTo>
                    <a:lnTo>
                      <a:pt x="628" y="267"/>
                    </a:lnTo>
                    <a:lnTo>
                      <a:pt x="572" y="273"/>
                    </a:lnTo>
                    <a:lnTo>
                      <a:pt x="513" y="277"/>
                    </a:lnTo>
                    <a:lnTo>
                      <a:pt x="453" y="278"/>
                    </a:lnTo>
                    <a:lnTo>
                      <a:pt x="391" y="277"/>
                    </a:lnTo>
                    <a:lnTo>
                      <a:pt x="332" y="273"/>
                    </a:lnTo>
                    <a:lnTo>
                      <a:pt x="276" y="267"/>
                    </a:lnTo>
                    <a:lnTo>
                      <a:pt x="224" y="259"/>
                    </a:lnTo>
                    <a:lnTo>
                      <a:pt x="177" y="249"/>
                    </a:lnTo>
                    <a:lnTo>
                      <a:pt x="133" y="237"/>
                    </a:lnTo>
                    <a:lnTo>
                      <a:pt x="95" y="224"/>
                    </a:lnTo>
                    <a:lnTo>
                      <a:pt x="62" y="209"/>
                    </a:lnTo>
                    <a:lnTo>
                      <a:pt x="37" y="192"/>
                    </a:lnTo>
                    <a:lnTo>
                      <a:pt x="17" y="175"/>
                    </a:lnTo>
                    <a:lnTo>
                      <a:pt x="5" y="157"/>
                    </a:lnTo>
                    <a:lnTo>
                      <a:pt x="0" y="139"/>
                    </a:lnTo>
                    <a:lnTo>
                      <a:pt x="5" y="120"/>
                    </a:lnTo>
                    <a:lnTo>
                      <a:pt x="17" y="101"/>
                    </a:lnTo>
                    <a:lnTo>
                      <a:pt x="37" y="84"/>
                    </a:lnTo>
                    <a:lnTo>
                      <a:pt x="62" y="69"/>
                    </a:lnTo>
                    <a:lnTo>
                      <a:pt x="95" y="54"/>
                    </a:lnTo>
                    <a:lnTo>
                      <a:pt x="133" y="41"/>
                    </a:lnTo>
                    <a:lnTo>
                      <a:pt x="177" y="29"/>
                    </a:lnTo>
                    <a:lnTo>
                      <a:pt x="224" y="19"/>
                    </a:lnTo>
                    <a:lnTo>
                      <a:pt x="276" y="11"/>
                    </a:lnTo>
                    <a:lnTo>
                      <a:pt x="332" y="5"/>
                    </a:lnTo>
                    <a:lnTo>
                      <a:pt x="391" y="1"/>
                    </a:lnTo>
                    <a:lnTo>
                      <a:pt x="4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37"/>
            <p:cNvSpPr>
              <a:spLocks/>
            </p:cNvSpPr>
            <p:nvPr/>
          </p:nvSpPr>
          <p:spPr bwMode="auto">
            <a:xfrm>
              <a:off x="7852280" y="1657919"/>
              <a:ext cx="287338" cy="90488"/>
            </a:xfrm>
            <a:custGeom>
              <a:avLst/>
              <a:gdLst>
                <a:gd name="T0" fmla="*/ 0 w 904"/>
                <a:gd name="T1" fmla="*/ 0 h 284"/>
                <a:gd name="T2" fmla="*/ 28 w 904"/>
                <a:gd name="T3" fmla="*/ 17 h 284"/>
                <a:gd name="T4" fmla="*/ 62 w 904"/>
                <a:gd name="T5" fmla="*/ 34 h 284"/>
                <a:gd name="T6" fmla="*/ 103 w 904"/>
                <a:gd name="T7" fmla="*/ 48 h 284"/>
                <a:gd name="T8" fmla="*/ 150 w 904"/>
                <a:gd name="T9" fmla="*/ 63 h 284"/>
                <a:gd name="T10" fmla="*/ 202 w 904"/>
                <a:gd name="T11" fmla="*/ 75 h 284"/>
                <a:gd name="T12" fmla="*/ 259 w 904"/>
                <a:gd name="T13" fmla="*/ 85 h 284"/>
                <a:gd name="T14" fmla="*/ 321 w 904"/>
                <a:gd name="T15" fmla="*/ 92 h 284"/>
                <a:gd name="T16" fmla="*/ 385 w 904"/>
                <a:gd name="T17" fmla="*/ 97 h 284"/>
                <a:gd name="T18" fmla="*/ 453 w 904"/>
                <a:gd name="T19" fmla="*/ 99 h 284"/>
                <a:gd name="T20" fmla="*/ 519 w 904"/>
                <a:gd name="T21" fmla="*/ 97 h 284"/>
                <a:gd name="T22" fmla="*/ 584 w 904"/>
                <a:gd name="T23" fmla="*/ 92 h 284"/>
                <a:gd name="T24" fmla="*/ 645 w 904"/>
                <a:gd name="T25" fmla="*/ 85 h 284"/>
                <a:gd name="T26" fmla="*/ 702 w 904"/>
                <a:gd name="T27" fmla="*/ 75 h 284"/>
                <a:gd name="T28" fmla="*/ 754 w 904"/>
                <a:gd name="T29" fmla="*/ 63 h 284"/>
                <a:gd name="T30" fmla="*/ 801 w 904"/>
                <a:gd name="T31" fmla="*/ 48 h 284"/>
                <a:gd name="T32" fmla="*/ 842 w 904"/>
                <a:gd name="T33" fmla="*/ 34 h 284"/>
                <a:gd name="T34" fmla="*/ 877 w 904"/>
                <a:gd name="T35" fmla="*/ 17 h 284"/>
                <a:gd name="T36" fmla="*/ 904 w 904"/>
                <a:gd name="T37" fmla="*/ 0 h 284"/>
                <a:gd name="T38" fmla="*/ 904 w 904"/>
                <a:gd name="T39" fmla="*/ 185 h 284"/>
                <a:gd name="T40" fmla="*/ 877 w 904"/>
                <a:gd name="T41" fmla="*/ 202 h 284"/>
                <a:gd name="T42" fmla="*/ 842 w 904"/>
                <a:gd name="T43" fmla="*/ 219 h 284"/>
                <a:gd name="T44" fmla="*/ 801 w 904"/>
                <a:gd name="T45" fmla="*/ 235 h 284"/>
                <a:gd name="T46" fmla="*/ 754 w 904"/>
                <a:gd name="T47" fmla="*/ 248 h 284"/>
                <a:gd name="T48" fmla="*/ 702 w 904"/>
                <a:gd name="T49" fmla="*/ 260 h 284"/>
                <a:gd name="T50" fmla="*/ 645 w 904"/>
                <a:gd name="T51" fmla="*/ 270 h 284"/>
                <a:gd name="T52" fmla="*/ 584 w 904"/>
                <a:gd name="T53" fmla="*/ 278 h 284"/>
                <a:gd name="T54" fmla="*/ 519 w 904"/>
                <a:gd name="T55" fmla="*/ 283 h 284"/>
                <a:gd name="T56" fmla="*/ 453 w 904"/>
                <a:gd name="T57" fmla="*/ 284 h 284"/>
                <a:gd name="T58" fmla="*/ 385 w 904"/>
                <a:gd name="T59" fmla="*/ 283 h 284"/>
                <a:gd name="T60" fmla="*/ 321 w 904"/>
                <a:gd name="T61" fmla="*/ 278 h 284"/>
                <a:gd name="T62" fmla="*/ 259 w 904"/>
                <a:gd name="T63" fmla="*/ 270 h 284"/>
                <a:gd name="T64" fmla="*/ 202 w 904"/>
                <a:gd name="T65" fmla="*/ 260 h 284"/>
                <a:gd name="T66" fmla="*/ 150 w 904"/>
                <a:gd name="T67" fmla="*/ 248 h 284"/>
                <a:gd name="T68" fmla="*/ 103 w 904"/>
                <a:gd name="T69" fmla="*/ 235 h 284"/>
                <a:gd name="T70" fmla="*/ 62 w 904"/>
                <a:gd name="T71" fmla="*/ 219 h 284"/>
                <a:gd name="T72" fmla="*/ 28 w 904"/>
                <a:gd name="T73" fmla="*/ 202 h 284"/>
                <a:gd name="T74" fmla="*/ 0 w 904"/>
                <a:gd name="T75" fmla="*/ 185 h 284"/>
                <a:gd name="T76" fmla="*/ 0 w 904"/>
                <a:gd name="T7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4" h="284">
                  <a:moveTo>
                    <a:pt x="0" y="0"/>
                  </a:moveTo>
                  <a:lnTo>
                    <a:pt x="28" y="17"/>
                  </a:lnTo>
                  <a:lnTo>
                    <a:pt x="62" y="34"/>
                  </a:lnTo>
                  <a:lnTo>
                    <a:pt x="103" y="48"/>
                  </a:lnTo>
                  <a:lnTo>
                    <a:pt x="150" y="63"/>
                  </a:lnTo>
                  <a:lnTo>
                    <a:pt x="202" y="75"/>
                  </a:lnTo>
                  <a:lnTo>
                    <a:pt x="259" y="85"/>
                  </a:lnTo>
                  <a:lnTo>
                    <a:pt x="321" y="92"/>
                  </a:lnTo>
                  <a:lnTo>
                    <a:pt x="385" y="97"/>
                  </a:lnTo>
                  <a:lnTo>
                    <a:pt x="453" y="99"/>
                  </a:lnTo>
                  <a:lnTo>
                    <a:pt x="519" y="97"/>
                  </a:lnTo>
                  <a:lnTo>
                    <a:pt x="584" y="92"/>
                  </a:lnTo>
                  <a:lnTo>
                    <a:pt x="645" y="85"/>
                  </a:lnTo>
                  <a:lnTo>
                    <a:pt x="702" y="75"/>
                  </a:lnTo>
                  <a:lnTo>
                    <a:pt x="754" y="63"/>
                  </a:lnTo>
                  <a:lnTo>
                    <a:pt x="801" y="48"/>
                  </a:lnTo>
                  <a:lnTo>
                    <a:pt x="842" y="34"/>
                  </a:lnTo>
                  <a:lnTo>
                    <a:pt x="877" y="17"/>
                  </a:lnTo>
                  <a:lnTo>
                    <a:pt x="904" y="0"/>
                  </a:lnTo>
                  <a:lnTo>
                    <a:pt x="904" y="185"/>
                  </a:lnTo>
                  <a:lnTo>
                    <a:pt x="877" y="202"/>
                  </a:lnTo>
                  <a:lnTo>
                    <a:pt x="842" y="219"/>
                  </a:lnTo>
                  <a:lnTo>
                    <a:pt x="801" y="235"/>
                  </a:lnTo>
                  <a:lnTo>
                    <a:pt x="754" y="248"/>
                  </a:lnTo>
                  <a:lnTo>
                    <a:pt x="702" y="260"/>
                  </a:lnTo>
                  <a:lnTo>
                    <a:pt x="645" y="270"/>
                  </a:lnTo>
                  <a:lnTo>
                    <a:pt x="584" y="278"/>
                  </a:lnTo>
                  <a:lnTo>
                    <a:pt x="519" y="283"/>
                  </a:lnTo>
                  <a:lnTo>
                    <a:pt x="453" y="284"/>
                  </a:lnTo>
                  <a:lnTo>
                    <a:pt x="385" y="283"/>
                  </a:lnTo>
                  <a:lnTo>
                    <a:pt x="321" y="278"/>
                  </a:lnTo>
                  <a:lnTo>
                    <a:pt x="259" y="270"/>
                  </a:lnTo>
                  <a:lnTo>
                    <a:pt x="202" y="260"/>
                  </a:lnTo>
                  <a:lnTo>
                    <a:pt x="150" y="248"/>
                  </a:lnTo>
                  <a:lnTo>
                    <a:pt x="103" y="235"/>
                  </a:lnTo>
                  <a:lnTo>
                    <a:pt x="62" y="219"/>
                  </a:lnTo>
                  <a:lnTo>
                    <a:pt x="28" y="202"/>
                  </a:lnTo>
                  <a:lnTo>
                    <a:pt x="0" y="185"/>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a:grpSpLocks noChangeAspect="1"/>
          </p:cNvGrpSpPr>
          <p:nvPr/>
        </p:nvGrpSpPr>
        <p:grpSpPr>
          <a:xfrm>
            <a:off x="10756671" y="2028123"/>
            <a:ext cx="629292" cy="516842"/>
            <a:chOff x="2971050" y="2497678"/>
            <a:chExt cx="679160" cy="557798"/>
          </a:xfrm>
        </p:grpSpPr>
        <p:sp useBgFill="1">
          <p:nvSpPr>
            <p:cNvPr id="46"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666722" y="2877754"/>
            <a:ext cx="10619134" cy="377377"/>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Tree>
    <p:extLst>
      <p:ext uri="{BB962C8B-B14F-4D97-AF65-F5344CB8AC3E}">
        <p14:creationId xmlns:p14="http://schemas.microsoft.com/office/powerpoint/2010/main" val="3181174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 xmlns:thm15="http://schemas.microsoft.com/office/thememl/2012/main" name="Esri_Corporate_Template-Dark" id="{0C0D75C2-D9DF-8C49-86F8-F2DC66D89890}" vid="{2BE2C959-104A-BF4C-8198-B233A7335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1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1.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2.xml><?xml version="1.0" encoding="utf-8"?>
<ds:datastoreItem xmlns:ds="http://schemas.openxmlformats.org/officeDocument/2006/customXml" ds:itemID="{E296C4AE-9496-49D8-B443-56B421ED2BEA}">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www.w3.org/XML/1998/namespace"/>
  </ds:schemaRefs>
</ds:datastoreItem>
</file>

<file path=customXml/itemProps13.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4.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5.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16.xml><?xml version="1.0" encoding="utf-8"?>
<ds:datastoreItem xmlns:ds="http://schemas.openxmlformats.org/officeDocument/2006/customXml" ds:itemID="{D713A78C-2863-4E50-9F4F-470EF439B1EB}">
  <ds:schemaRefs>
    <ds:schemaRef ds:uri="http://schemas.microsoft.com/sharepoint/v3/contenttype/forms"/>
  </ds:schemaRefs>
</ds:datastoreItem>
</file>

<file path=customXml/itemProps17.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18.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9.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0.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1.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2.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3.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4.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5.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26.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7.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28.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9.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30.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31.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32.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33.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34.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5.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36.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8.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39.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4.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40.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1.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42.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43.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44.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5.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46.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47.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48.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49.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5.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50.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51.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2.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53.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54.xml><?xml version="1.0" encoding="utf-8"?>
<ds:datastoreItem xmlns:ds="http://schemas.openxmlformats.org/officeDocument/2006/customXml" ds:itemID="{C4FC579C-3F5C-43A4-AF8A-70979BCCCF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5.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6.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57.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5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6.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60.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61.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2.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64.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65.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6.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67.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68.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8.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9.xml><?xml version="1.0" encoding="utf-8"?>
<ds:datastoreItem xmlns:ds="http://schemas.openxmlformats.org/officeDocument/2006/customXml" ds:itemID="{4ADFB689-BC87-4869-ADD0-8C3555150450}">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1440</Words>
  <Application>Microsoft Macintosh PowerPoint</Application>
  <PresentationFormat>Custom</PresentationFormat>
  <Paragraphs>247</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Esri_Corporate_Template-Dark</vt:lpstr>
      <vt:lpstr>Building Interactive Web Apps  Using the JavaScript API's  Geometry Engine</vt:lpstr>
      <vt:lpstr>Session Goals</vt:lpstr>
      <vt:lpstr>Geometry</vt:lpstr>
      <vt:lpstr>Geometry Engine: what is it?</vt:lpstr>
      <vt:lpstr>Geometry Engine: what is it?</vt:lpstr>
      <vt:lpstr>PowerPoint Presentation</vt:lpstr>
      <vt:lpstr>PowerPoint Presentation</vt:lpstr>
      <vt:lpstr>I can do this already….</vt:lpstr>
      <vt:lpstr>User Experience: Interactivity</vt:lpstr>
      <vt:lpstr>User Experience: Interactivity</vt:lpstr>
      <vt:lpstr>Demo</vt:lpstr>
      <vt:lpstr>Let’s get to the Code</vt:lpstr>
      <vt:lpstr>GeometryEngine</vt:lpstr>
      <vt:lpstr>Asynchronous Patterns</vt:lpstr>
      <vt:lpstr>When to Use the GeometryEngine</vt:lpstr>
      <vt:lpstr>Geometry Engine: Trade-offs</vt:lpstr>
      <vt:lpstr>Geometry Engine Resources</vt:lpstr>
      <vt:lpstr>Resources</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2016-02-02T00:42:07Z</dcterms:created>
  <dcterms:modified xsi:type="dcterms:W3CDTF">2016-03-11T01:42:30Z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